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23"/>
  </p:notesMasterIdLst>
  <p:sldIdLst>
    <p:sldId id="282" r:id="rId2"/>
    <p:sldId id="257" r:id="rId3"/>
    <p:sldId id="258" r:id="rId4"/>
    <p:sldId id="259" r:id="rId5"/>
    <p:sldId id="260" r:id="rId6"/>
    <p:sldId id="283" r:id="rId7"/>
    <p:sldId id="262" r:id="rId8"/>
    <p:sldId id="263" r:id="rId9"/>
    <p:sldId id="264" r:id="rId10"/>
    <p:sldId id="265" r:id="rId11"/>
    <p:sldId id="284" r:id="rId12"/>
    <p:sldId id="267" r:id="rId13"/>
    <p:sldId id="28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</p:sldIdLst>
  <p:sldSz cx="12192000" cy="685800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46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C734"/>
    <a:srgbClr val="9CC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14" y="-888"/>
      </p:cViewPr>
      <p:guideLst>
        <p:guide orient="horz" pos="1746"/>
        <p:guide pos="672"/>
        <p:guide pos="70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9E101-2915-4128-A11D-794E84B32A0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FB5B2-8A23-4051-83CA-5DBDE5EB6C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33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4492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1pPr>
    <a:lvl2pPr marL="277246" algn="l" defTabSz="554492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2pPr>
    <a:lvl3pPr marL="554492" algn="l" defTabSz="554492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3pPr>
    <a:lvl4pPr marL="831738" algn="l" defTabSz="554492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4pPr>
    <a:lvl5pPr marL="1108984" algn="l" defTabSz="554492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5pPr>
    <a:lvl6pPr marL="1386230" algn="l" defTabSz="554492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6pPr>
    <a:lvl7pPr marL="1663476" algn="l" defTabSz="554492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7pPr>
    <a:lvl8pPr marL="1940723" algn="l" defTabSz="554492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8pPr>
    <a:lvl9pPr marL="2217969" algn="l" defTabSz="554492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7DB11E-D5A3-41BA-BE80-3F3F2770D406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46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E2162F-4E47-42AD-BD20-0B56E37C8921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9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69E286-63DC-4C68-B430-785BC09A9AC1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742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 bwMode="auto">
          <a:xfrm>
            <a:off x="847262" y="347239"/>
            <a:ext cx="9557973" cy="581304"/>
          </a:xfrm>
        </p:spPr>
        <p:txBody>
          <a:bodyPr lIns="36000" tIns="36000" rIns="36000" bIns="36000"/>
          <a:lstStyle>
            <a:lvl1pPr>
              <a:defRPr sz="3305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 bwMode="auto">
          <a:xfrm>
            <a:off x="609600" y="1577340"/>
            <a:ext cx="5303520" cy="426646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 bwMode="auto">
          <a:xfrm>
            <a:off x="7557878" y="2139184"/>
            <a:ext cx="2852373" cy="240762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>
            <a:lvl1pPr>
              <a:defRPr sz="1092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36000" tIns="36000" rIns="36000" bIns="3600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36000" tIns="36000" rIns="36000" bIns="3600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B5A9A6-872E-45A9-9A1A-6CCE3E2515BA}" type="datetime1">
              <a:rPr lang="en-US" smtClean="0"/>
              <a:t>12/4/2025</a:t>
            </a:fld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36000" tIns="36000" rIns="36000" bIns="36000"/>
          <a:lstStyle>
            <a:lvl1pPr>
              <a:defRPr sz="1395" b="1" i="0">
                <a:solidFill>
                  <a:srgbClr val="80B800"/>
                </a:solidFill>
                <a:latin typeface="Arial"/>
                <a:cs typeface="Arial"/>
              </a:defRPr>
            </a:lvl1pPr>
          </a:lstStyle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58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 bwMode="auto">
          <a:xfrm>
            <a:off x="847262" y="347239"/>
            <a:ext cx="9557973" cy="581304"/>
          </a:xfrm>
        </p:spPr>
        <p:txBody>
          <a:bodyPr lIns="36000" tIns="36000" rIns="36000" bIns="36000"/>
          <a:lstStyle>
            <a:lvl1pPr>
              <a:defRPr sz="3305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36000" tIns="36000" rIns="36000" bIns="3600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36000" tIns="36000" rIns="36000" bIns="3600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438FB3-3D92-4C1F-8E71-44A266DB2C6B}" type="datetime1">
              <a:rPr lang="en-US" smtClean="0"/>
              <a:t>12/4/2025</a:t>
            </a:fld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36000" tIns="36000" rIns="36000" bIns="36000"/>
          <a:lstStyle>
            <a:lvl1pPr>
              <a:defRPr sz="1395" b="1" i="0">
                <a:solidFill>
                  <a:srgbClr val="80B800"/>
                </a:solidFill>
                <a:latin typeface="Arial"/>
                <a:cs typeface="Arial"/>
              </a:defRPr>
            </a:lvl1pPr>
          </a:lstStyle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81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 bwMode="auto">
          <a:xfrm>
            <a:off x="847262" y="347239"/>
            <a:ext cx="9557973" cy="581304"/>
          </a:xfrm>
        </p:spPr>
        <p:txBody>
          <a:bodyPr lIns="36000" tIns="36000" rIns="36000" bIns="36000"/>
          <a:lstStyle>
            <a:lvl1pPr>
              <a:defRPr sz="3305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 bwMode="auto">
          <a:xfrm>
            <a:off x="1962386" y="2352375"/>
            <a:ext cx="7852787" cy="287377"/>
          </a:xfrm>
        </p:spPr>
        <p:txBody>
          <a:bodyPr lIns="36000" tIns="36000" rIns="36000" bIns="36000"/>
          <a:lstStyle>
            <a:lvl1pPr>
              <a:defRPr sz="1395" b="0" i="0">
                <a:solidFill>
                  <a:srgbClr val="70A300"/>
                </a:solidFill>
                <a:latin typeface="Microsoft Sans Serif"/>
                <a:cs typeface="Microsoft Sans Serif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36000" tIns="36000" rIns="36000" bIns="3600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36000" tIns="36000" rIns="36000" bIns="3600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DFBCB00-3E67-4268-A04E-6F5AFF12B3D4}" type="datetime1">
              <a:rPr lang="en-US" smtClean="0"/>
              <a:t>12/4/2025</a:t>
            </a:fld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36000" tIns="36000" rIns="36000" bIns="36000"/>
          <a:lstStyle>
            <a:lvl1pPr>
              <a:defRPr sz="1395" b="1" i="0">
                <a:solidFill>
                  <a:srgbClr val="80B800"/>
                </a:solidFill>
                <a:latin typeface="Arial"/>
                <a:cs typeface="Arial"/>
              </a:defRPr>
            </a:lvl1pPr>
          </a:lstStyle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36000" tIns="36000" rIns="36000" bIns="3600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36000" tIns="36000" rIns="36000" bIns="3600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BD9E644-AD89-4769-9F3C-846BA282D93A}" type="datetime1">
              <a:rPr lang="en-US" smtClean="0"/>
              <a:t>12/4/2025</a:t>
            </a:fld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36000" tIns="36000" rIns="36000" bIns="36000"/>
          <a:lstStyle>
            <a:lvl1pPr>
              <a:defRPr sz="1395" b="1" i="0">
                <a:solidFill>
                  <a:srgbClr val="80B800"/>
                </a:solidFill>
                <a:latin typeface="Arial"/>
                <a:cs typeface="Arial"/>
              </a:defRPr>
            </a:lvl1pPr>
          </a:lstStyle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71B5F0-83B3-48D0-A753-306989D8C29A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44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7881C2-8E96-47C0-AF98-70C1F3F5B9B0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3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356BB7-5E28-40ED-A221-9EA38B404EB2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56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C16778-9829-422C-9573-F934C28A8E4F}" type="datetime1">
              <a:rPr lang="en-US" smtClean="0"/>
              <a:t>12/4/2025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6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5E194F-2764-4770-99A6-8DAA64B1199A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41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09B351-E878-461F-8490-88AEDECD20AB}" type="datetime1">
              <a:rPr lang="en-US" smtClean="0"/>
              <a:t>12/4/2025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33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0BE8A-4455-4D08-87E6-98551E95001D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7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92CABD-C7C6-4C78-810E-0369FC379D84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79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5B32C5E-FDFF-428B-B40D-120DB9EE685A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grpSp>
        <p:nvGrpSpPr>
          <p:cNvPr id="7" name="object 11">
            <a:extLst>
              <a:ext uri="{FF2B5EF4-FFF2-40B4-BE49-F238E27FC236}">
                <a16:creationId xmlns:a16="http://schemas.microsoft.com/office/drawing/2014/main" id="{BA74C360-FEA9-4495-AFE7-D5F9C73E30A6}"/>
              </a:ext>
            </a:extLst>
          </p:cNvPr>
          <p:cNvGrpSpPr/>
          <p:nvPr userDrawn="1"/>
        </p:nvGrpSpPr>
        <p:grpSpPr>
          <a:xfrm>
            <a:off x="11690604" y="6401668"/>
            <a:ext cx="281940" cy="280670"/>
            <a:chOff x="11690604" y="6435852"/>
            <a:chExt cx="281940" cy="280670"/>
          </a:xfrm>
        </p:grpSpPr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44B7500-8192-4205-8272-E7A9259D1999}"/>
                </a:ext>
              </a:extLst>
            </p:cNvPr>
            <p:cNvSpPr/>
            <p:nvPr/>
          </p:nvSpPr>
          <p:spPr>
            <a:xfrm>
              <a:off x="11703558" y="6448806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4">
                  <a:moveTo>
                    <a:pt x="128016" y="0"/>
                  </a:moveTo>
                  <a:lnTo>
                    <a:pt x="78170" y="10000"/>
                  </a:lnTo>
                  <a:lnTo>
                    <a:pt x="37480" y="37271"/>
                  </a:lnTo>
                  <a:lnTo>
                    <a:pt x="10054" y="77720"/>
                  </a:lnTo>
                  <a:lnTo>
                    <a:pt x="0" y="127254"/>
                  </a:lnTo>
                  <a:lnTo>
                    <a:pt x="10054" y="176787"/>
                  </a:lnTo>
                  <a:lnTo>
                    <a:pt x="37480" y="217236"/>
                  </a:lnTo>
                  <a:lnTo>
                    <a:pt x="78170" y="244507"/>
                  </a:lnTo>
                  <a:lnTo>
                    <a:pt x="128016" y="254508"/>
                  </a:lnTo>
                  <a:lnTo>
                    <a:pt x="177861" y="244507"/>
                  </a:lnTo>
                  <a:lnTo>
                    <a:pt x="218551" y="217236"/>
                  </a:lnTo>
                  <a:lnTo>
                    <a:pt x="245977" y="176787"/>
                  </a:lnTo>
                  <a:lnTo>
                    <a:pt x="256032" y="127254"/>
                  </a:lnTo>
                  <a:lnTo>
                    <a:pt x="245977" y="77720"/>
                  </a:lnTo>
                  <a:lnTo>
                    <a:pt x="218551" y="37271"/>
                  </a:lnTo>
                  <a:lnTo>
                    <a:pt x="177861" y="10000"/>
                  </a:lnTo>
                  <a:lnTo>
                    <a:pt x="128016" y="0"/>
                  </a:lnTo>
                  <a:close/>
                </a:path>
              </a:pathLst>
            </a:custGeom>
            <a:solidFill>
              <a:srgbClr val="9CC639"/>
            </a:solidFill>
          </p:spPr>
          <p:txBody>
            <a:bodyPr wrap="square" lIns="0" tIns="0" rIns="0" bIns="0" rtlCol="0"/>
            <a:lstStyle/>
            <a:p>
              <a:endParaRPr b="1">
                <a:solidFill>
                  <a:schemeClr val="bg1"/>
                </a:solidFill>
              </a:endParaRPr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F2051684-3209-4800-BF60-FD282F2B1177}"/>
                </a:ext>
              </a:extLst>
            </p:cNvPr>
            <p:cNvSpPr/>
            <p:nvPr/>
          </p:nvSpPr>
          <p:spPr>
            <a:xfrm>
              <a:off x="11703558" y="6448806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4">
                  <a:moveTo>
                    <a:pt x="0" y="127254"/>
                  </a:moveTo>
                  <a:lnTo>
                    <a:pt x="10054" y="77720"/>
                  </a:lnTo>
                  <a:lnTo>
                    <a:pt x="37480" y="37271"/>
                  </a:lnTo>
                  <a:lnTo>
                    <a:pt x="78170" y="10000"/>
                  </a:lnTo>
                  <a:lnTo>
                    <a:pt x="128016" y="0"/>
                  </a:lnTo>
                  <a:lnTo>
                    <a:pt x="177861" y="10000"/>
                  </a:lnTo>
                  <a:lnTo>
                    <a:pt x="218551" y="37271"/>
                  </a:lnTo>
                  <a:lnTo>
                    <a:pt x="245977" y="77720"/>
                  </a:lnTo>
                  <a:lnTo>
                    <a:pt x="256032" y="127254"/>
                  </a:lnTo>
                  <a:lnTo>
                    <a:pt x="245977" y="176787"/>
                  </a:lnTo>
                  <a:lnTo>
                    <a:pt x="218551" y="217236"/>
                  </a:lnTo>
                  <a:lnTo>
                    <a:pt x="177861" y="244507"/>
                  </a:lnTo>
                  <a:lnTo>
                    <a:pt x="128016" y="254508"/>
                  </a:lnTo>
                  <a:lnTo>
                    <a:pt x="78170" y="244507"/>
                  </a:lnTo>
                  <a:lnTo>
                    <a:pt x="37480" y="217236"/>
                  </a:lnTo>
                  <a:lnTo>
                    <a:pt x="10054" y="176787"/>
                  </a:lnTo>
                  <a:lnTo>
                    <a:pt x="0" y="127254"/>
                  </a:lnTo>
                  <a:close/>
                </a:path>
              </a:pathLst>
            </a:custGeom>
            <a:ln w="25908">
              <a:solidFill>
                <a:srgbClr val="9CC639"/>
              </a:solidFill>
            </a:ln>
          </p:spPr>
          <p:txBody>
            <a:bodyPr wrap="square" lIns="0" tIns="0" rIns="0" bIns="0" rtlCol="0"/>
            <a:lstStyle/>
            <a:p>
              <a:endParaRPr b="1">
                <a:solidFill>
                  <a:schemeClr val="bg1"/>
                </a:solidFill>
              </a:endParaRPr>
            </a:p>
          </p:txBody>
        </p:sp>
      </p:grp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610000" y="6354000"/>
            <a:ext cx="432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Nekst" panose="00000500000000000000" pitchFamily="2" charset="-52"/>
                <a:cs typeface="Noto Sans Arabic Condensed" pitchFamily="2" charset="-78"/>
              </a:defRPr>
            </a:lvl1pPr>
          </a:lstStyle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lang="ru-RU" spc="21" smtClean="0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36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50" r:id="rId14"/>
    <p:sldLayoutId id="214748365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adaptivesupport.amd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4745736"/>
            <a:ext cx="4191000" cy="113056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lang="ru-RU" sz="18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Проектирование</a:t>
            </a:r>
            <a:r>
              <a:rPr lang="ru-RU" sz="1800" spc="-23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цифровой</a:t>
            </a:r>
            <a:r>
              <a:rPr lang="ru-RU" sz="1800" spc="-23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1800" spc="10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техники </a:t>
            </a:r>
            <a:r>
              <a:rPr lang="en-US" sz="1800" spc="10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/>
            </a:r>
            <a:br>
              <a:rPr lang="en-US" sz="1800" spc="10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</a:br>
            <a:r>
              <a:rPr lang="ru-RU" sz="1800" spc="12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с</a:t>
            </a:r>
            <a:r>
              <a:rPr lang="ru-RU" sz="1800" spc="-23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применением</a:t>
            </a:r>
            <a:r>
              <a:rPr lang="ru-RU" sz="1800" spc="-23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1800" spc="10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ПЛИС</a:t>
            </a:r>
            <a:r>
              <a:rPr lang="ru-RU" sz="1800" dirty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и</a:t>
            </a:r>
            <a:r>
              <a:rPr lang="ru-RU" sz="1800" spc="-5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аппаратного</a:t>
            </a:r>
            <a:r>
              <a:rPr lang="ru-RU" sz="1800" spc="-5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языка</a:t>
            </a:r>
            <a:r>
              <a:rPr lang="ru-RU" sz="1800" spc="-5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1800" spc="-1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разработки </a:t>
            </a:r>
            <a:r>
              <a:rPr lang="en-US" sz="1800" spc="-1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S</a:t>
            </a:r>
            <a:r>
              <a:rPr lang="ru-RU" sz="1800" dirty="0" err="1" smtClean="0">
                <a:solidFill>
                  <a:schemeClr val="bg1"/>
                </a:solidFill>
                <a:latin typeface="Nekst Semi Bold" panose="00000700000000000000" pitchFamily="2" charset="-52"/>
              </a:rPr>
              <a:t>ystem</a:t>
            </a:r>
            <a:r>
              <a:rPr lang="ru-RU" sz="1800" spc="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en-US" sz="1800" spc="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V</a:t>
            </a:r>
            <a:r>
              <a:rPr lang="ru-RU" sz="1800" spc="-10" dirty="0" err="1" smtClean="0">
                <a:solidFill>
                  <a:schemeClr val="bg1"/>
                </a:solidFill>
                <a:latin typeface="Nekst Semi Bold" panose="00000700000000000000" pitchFamily="2" charset="-52"/>
              </a:rPr>
              <a:t>erilog</a:t>
            </a:r>
            <a:endParaRPr lang="ru-RU" sz="1800" dirty="0">
              <a:solidFill>
                <a:schemeClr val="bg1"/>
              </a:solidFill>
              <a:latin typeface="Nekst Semi Bold" panose="00000700000000000000" pitchFamily="2" charset="-5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7000" y="4745736"/>
            <a:ext cx="4341000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Aft>
                <a:spcPts val="600"/>
              </a:spcAft>
            </a:pPr>
            <a:r>
              <a:rPr lang="ru-RU" spc="-10" dirty="0" smtClean="0">
                <a:solidFill>
                  <a:srgbClr val="FFFFFF"/>
                </a:solidFill>
                <a:latin typeface="Nekst Semi Bold" panose="00000700000000000000" pitchFamily="2" charset="-52"/>
                <a:cs typeface="Arial"/>
              </a:rPr>
              <a:t>Максим Викторович Кулешов</a:t>
            </a:r>
            <a:br>
              <a:rPr lang="ru-RU" spc="-10" dirty="0" smtClean="0">
                <a:solidFill>
                  <a:srgbClr val="FFFFFF"/>
                </a:solidFill>
                <a:latin typeface="Nekst Semi Bold" panose="00000700000000000000" pitchFamily="2" charset="-52"/>
                <a:cs typeface="Arial"/>
              </a:rPr>
            </a:br>
            <a:r>
              <a:rPr lang="ru-RU" sz="1400" b="1" spc="-10" dirty="0" smtClean="0">
                <a:solidFill>
                  <a:srgbClr val="FFFFFF"/>
                </a:solidFill>
                <a:latin typeface="Nekst Light" panose="00000400000000000000" pitchFamily="2" charset="-52"/>
                <a:cs typeface="Arial"/>
              </a:rPr>
              <a:t>Ведущий инженер-электроник ООО «ЛЭМЗ-Т»</a:t>
            </a:r>
            <a:endParaRPr sz="1400" dirty="0">
              <a:latin typeface="Nekst Light" panose="00000400000000000000" pitchFamily="2" charset="-52"/>
              <a:cs typeface="Arial"/>
            </a:endParaRP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65"/>
              </a:lnSpc>
            </a:pPr>
            <a:fld id="{81D60167-4931-47E6-BA6A-407CBD079E47}" type="slidenum">
              <a:rPr lang="ru-RU" spc="-95" smtClean="0"/>
              <a:pPr marL="12700">
                <a:lnSpc>
                  <a:spcPts val="2365"/>
                </a:lnSpc>
              </a:pPr>
              <a:t>1</a:t>
            </a:fld>
            <a:endParaRPr lang="ru-RU" spc="-95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705" y="6345548"/>
            <a:ext cx="285790" cy="304843"/>
          </a:xfrm>
          <a:prstGeom prst="rect">
            <a:avLst/>
          </a:prstGeom>
        </p:spPr>
      </p:pic>
      <p:sp>
        <p:nvSpPr>
          <p:cNvPr id="6" name="object 3"/>
          <p:cNvSpPr txBox="1">
            <a:spLocks/>
          </p:cNvSpPr>
          <p:nvPr/>
        </p:nvSpPr>
        <p:spPr>
          <a:xfrm>
            <a:off x="1085088" y="2560050"/>
            <a:ext cx="5715000" cy="423449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lang="ru-RU" sz="28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Логические схемы	</a:t>
            </a:r>
            <a:endParaRPr lang="ru-RU" sz="2800" dirty="0">
              <a:solidFill>
                <a:schemeClr val="bg1"/>
              </a:solidFill>
              <a:latin typeface="Nekst Semi 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0813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68404" y="288000"/>
            <a:ext cx="8020191" cy="416840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82" dirty="0" smtClean="0">
                <a:latin typeface="Nekst Semi Bold" panose="00000700000000000000" pitchFamily="2" charset="-52"/>
              </a:rPr>
              <a:t>Примеры схем 1-4: вопросы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606213" y="6342000"/>
            <a:ext cx="433387" cy="363600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10</a:t>
            </a:fld>
            <a:endParaRPr dirty="0"/>
          </a:p>
        </p:txBody>
      </p:sp>
      <p:sp>
        <p:nvSpPr>
          <p:cNvPr id="5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Рисунок 5"/>
          <p:cNvPicPr/>
          <p:nvPr/>
        </p:nvPicPr>
        <p:blipFill>
          <a:blip r:embed="rId2"/>
          <a:stretch/>
        </p:blipFill>
        <p:spPr>
          <a:xfrm>
            <a:off x="1256490" y="1616199"/>
            <a:ext cx="3467910" cy="1811507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6"/>
          <p:cNvPicPr/>
          <p:nvPr/>
        </p:nvPicPr>
        <p:blipFill>
          <a:blip r:embed="rId3"/>
          <a:stretch/>
        </p:blipFill>
        <p:spPr>
          <a:xfrm>
            <a:off x="6612240" y="1512067"/>
            <a:ext cx="4252650" cy="1918083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7"/>
          <p:cNvPicPr/>
          <p:nvPr/>
        </p:nvPicPr>
        <p:blipFill>
          <a:blip r:embed="rId4"/>
          <a:stretch/>
        </p:blipFill>
        <p:spPr>
          <a:xfrm>
            <a:off x="1256490" y="4343400"/>
            <a:ext cx="3925110" cy="1998600"/>
          </a:xfrm>
          <a:prstGeom prst="rect">
            <a:avLst/>
          </a:prstGeom>
          <a:ln w="0">
            <a:noFill/>
          </a:ln>
        </p:spPr>
      </p:pic>
      <p:pic>
        <p:nvPicPr>
          <p:cNvPr id="9" name="Рисунок 8"/>
          <p:cNvPicPr/>
          <p:nvPr/>
        </p:nvPicPr>
        <p:blipFill>
          <a:blip r:embed="rId5"/>
          <a:stretch/>
        </p:blipFill>
        <p:spPr>
          <a:xfrm>
            <a:off x="6612240" y="4343400"/>
            <a:ext cx="3688714" cy="1998600"/>
          </a:xfrm>
          <a:prstGeom prst="rect">
            <a:avLst/>
          </a:prstGeom>
          <a:ln w="0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371600" y="1541811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38280" y="1544522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8280" y="4343400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4343400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68404" y="288000"/>
            <a:ext cx="8020191" cy="416840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82" dirty="0" smtClean="0">
                <a:latin typeface="Nekst Semi Bold" panose="00000700000000000000" pitchFamily="2" charset="-52"/>
              </a:rPr>
              <a:t>Примеры схем 1-4: ответы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606213" y="6342000"/>
            <a:ext cx="433387" cy="363600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11</a:t>
            </a:fld>
            <a:endParaRPr dirty="0"/>
          </a:p>
        </p:txBody>
      </p:sp>
      <p:sp>
        <p:nvSpPr>
          <p:cNvPr id="5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Рисунок 5"/>
          <p:cNvPicPr/>
          <p:nvPr/>
        </p:nvPicPr>
        <p:blipFill>
          <a:blip r:embed="rId2"/>
          <a:stretch/>
        </p:blipFill>
        <p:spPr>
          <a:xfrm>
            <a:off x="1256490" y="1336800"/>
            <a:ext cx="3467910" cy="1811507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6"/>
          <p:cNvPicPr/>
          <p:nvPr/>
        </p:nvPicPr>
        <p:blipFill>
          <a:blip r:embed="rId3"/>
          <a:stretch/>
        </p:blipFill>
        <p:spPr>
          <a:xfrm>
            <a:off x="6612240" y="1232668"/>
            <a:ext cx="4252650" cy="1918083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7"/>
          <p:cNvPicPr/>
          <p:nvPr/>
        </p:nvPicPr>
        <p:blipFill>
          <a:blip r:embed="rId4"/>
          <a:stretch/>
        </p:blipFill>
        <p:spPr>
          <a:xfrm>
            <a:off x="1256490" y="3925741"/>
            <a:ext cx="3925110" cy="1998600"/>
          </a:xfrm>
          <a:prstGeom prst="rect">
            <a:avLst/>
          </a:prstGeom>
          <a:ln w="0">
            <a:noFill/>
          </a:ln>
        </p:spPr>
      </p:pic>
      <p:pic>
        <p:nvPicPr>
          <p:cNvPr id="9" name="Рисунок 8"/>
          <p:cNvPicPr/>
          <p:nvPr/>
        </p:nvPicPr>
        <p:blipFill>
          <a:blip r:embed="rId5"/>
          <a:stretch/>
        </p:blipFill>
        <p:spPr>
          <a:xfrm>
            <a:off x="6612240" y="3925741"/>
            <a:ext cx="3688714" cy="1998600"/>
          </a:xfrm>
          <a:prstGeom prst="rect">
            <a:avLst/>
          </a:prstGeom>
          <a:ln w="0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371600" y="1262412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38280" y="1265123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8280" y="3925741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3925741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959767" y="3174151"/>
            <a:ext cx="2518555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 dirty="0">
                <a:latin typeface="Nekst Light" panose="00000400000000000000" pitchFamily="2" charset="-52"/>
              </a:rPr>
              <a:t>Комбинационная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6058817" y="3148307"/>
            <a:ext cx="479556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1800" b="0" strike="noStrike" spc="-1" dirty="0" err="1">
                <a:latin typeface="Nekst Light" panose="00000400000000000000" pitchFamily="2" charset="-52"/>
              </a:rPr>
              <a:t>Последовательностная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 без </a:t>
            </a:r>
            <a:endParaRPr lang="en-US" sz="1800" b="0" strike="noStrike" spc="-1" dirty="0" smtClean="0">
              <a:latin typeface="Nekst Light" panose="00000400000000000000" pitchFamily="2" charset="-52"/>
            </a:endParaRPr>
          </a:p>
          <a:p>
            <a:pPr algn="ctr"/>
            <a:r>
              <a:rPr lang="ru-RU" sz="1800" b="0" strike="noStrike" spc="-1" dirty="0" smtClean="0">
                <a:latin typeface="Nekst Light" panose="00000400000000000000" pitchFamily="2" charset="-52"/>
              </a:rPr>
              <a:t>обратной 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связи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5441597" y="5763876"/>
            <a:ext cx="603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ru-RU" sz="1800" b="0" strike="noStrike" spc="-1" dirty="0">
                <a:latin typeface="Nekst Light" panose="00000400000000000000" pitchFamily="2" charset="-52"/>
              </a:rPr>
              <a:t>Синхронная </a:t>
            </a:r>
            <a:r>
              <a:rPr lang="ru-RU" sz="1800" b="0" strike="noStrike" spc="-1" dirty="0" err="1">
                <a:latin typeface="Nekst Light" panose="00000400000000000000" pitchFamily="2" charset="-52"/>
              </a:rPr>
              <a:t>последовательностная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 </a:t>
            </a:r>
            <a:endParaRPr lang="en-US" sz="1800" b="0" strike="noStrike" spc="-1" dirty="0" smtClean="0">
              <a:latin typeface="Nekst Light" panose="00000400000000000000" pitchFamily="2" charset="-52"/>
            </a:endParaRPr>
          </a:p>
          <a:p>
            <a:pPr algn="ctr">
              <a:buNone/>
            </a:pPr>
            <a:r>
              <a:rPr lang="ru-RU" sz="1800" b="0" strike="noStrike" spc="-1" dirty="0" smtClean="0">
                <a:latin typeface="Nekst Light" panose="00000400000000000000" pitchFamily="2" charset="-52"/>
              </a:rPr>
              <a:t>с 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обратной связью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991680" y="5763876"/>
            <a:ext cx="490524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ru-RU" sz="1800" b="0" strike="noStrike" spc="-1" dirty="0">
                <a:latin typeface="Nekst Light" panose="00000400000000000000" pitchFamily="2" charset="-52"/>
              </a:rPr>
              <a:t>Комбинационная с защёлкой, так что, строго говоря, ни комбинационная, ни </a:t>
            </a:r>
            <a:r>
              <a:rPr lang="ru-RU" sz="1800" b="0" strike="noStrike" spc="-1" dirty="0" err="1">
                <a:latin typeface="Nekst Light" panose="00000400000000000000" pitchFamily="2" charset="-52"/>
              </a:rPr>
              <a:t>последовательностная</a:t>
            </a:r>
            <a:endParaRPr lang="ru-RU" sz="1800" b="0" strike="noStrike" spc="-1" dirty="0">
              <a:latin typeface="Neks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512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65998" y="288000"/>
            <a:ext cx="5795963" cy="416840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164" dirty="0" smtClean="0">
                <a:latin typeface="Nekst Semi Bold" panose="00000700000000000000" pitchFamily="2" charset="-52"/>
              </a:rPr>
              <a:t>Примеры схем 5-8: вопросы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664000" y="6408000"/>
            <a:ext cx="295275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12</a:t>
            </a:fld>
            <a:endParaRPr dirty="0"/>
          </a:p>
        </p:txBody>
      </p:sp>
      <p:sp>
        <p:nvSpPr>
          <p:cNvPr id="6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" name="Рисунок 8"/>
          <p:cNvPicPr/>
          <p:nvPr/>
        </p:nvPicPr>
        <p:blipFill>
          <a:blip r:embed="rId2"/>
          <a:stretch/>
        </p:blipFill>
        <p:spPr>
          <a:xfrm>
            <a:off x="1085850" y="1347636"/>
            <a:ext cx="4705740" cy="1750416"/>
          </a:xfrm>
          <a:prstGeom prst="rect">
            <a:avLst/>
          </a:prstGeom>
          <a:ln w="0">
            <a:noFill/>
          </a:ln>
        </p:spPr>
      </p:pic>
      <p:pic>
        <p:nvPicPr>
          <p:cNvPr id="10" name="Рисунок 9"/>
          <p:cNvPicPr/>
          <p:nvPr/>
        </p:nvPicPr>
        <p:blipFill>
          <a:blip r:embed="rId3"/>
          <a:stretch/>
        </p:blipFill>
        <p:spPr>
          <a:xfrm>
            <a:off x="7566811" y="1484811"/>
            <a:ext cx="3539339" cy="1613241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4"/>
          <a:stretch/>
        </p:blipFill>
        <p:spPr>
          <a:xfrm>
            <a:off x="1085850" y="4404715"/>
            <a:ext cx="5010150" cy="1518621"/>
          </a:xfrm>
          <a:prstGeom prst="rect">
            <a:avLst/>
          </a:prstGeom>
          <a:ln w="0">
            <a:noFill/>
          </a:ln>
        </p:spPr>
      </p:pic>
      <p:pic>
        <p:nvPicPr>
          <p:cNvPr id="12" name="Рисунок 11"/>
          <p:cNvPicPr/>
          <p:nvPr/>
        </p:nvPicPr>
        <p:blipFill>
          <a:blip r:embed="rId5"/>
          <a:stretch/>
        </p:blipFill>
        <p:spPr>
          <a:xfrm>
            <a:off x="7524750" y="4131655"/>
            <a:ext cx="3581400" cy="1774059"/>
          </a:xfrm>
          <a:prstGeom prst="rect">
            <a:avLst/>
          </a:prstGeom>
          <a:ln w="0"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7658040" y="4180250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040" y="1347636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5400" y="3858595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5400" y="1314745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65998" y="288000"/>
            <a:ext cx="5795963" cy="416840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164" dirty="0" smtClean="0">
                <a:latin typeface="Nekst Semi Bold" panose="00000700000000000000" pitchFamily="2" charset="-52"/>
              </a:rPr>
              <a:t>Примеры схем 5-8: ответы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664000" y="6408000"/>
            <a:ext cx="295275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13</a:t>
            </a:fld>
            <a:endParaRPr dirty="0"/>
          </a:p>
        </p:txBody>
      </p:sp>
      <p:sp>
        <p:nvSpPr>
          <p:cNvPr id="6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" name="Рисунок 8"/>
          <p:cNvPicPr/>
          <p:nvPr/>
        </p:nvPicPr>
        <p:blipFill>
          <a:blip r:embed="rId2"/>
          <a:stretch/>
        </p:blipFill>
        <p:spPr>
          <a:xfrm>
            <a:off x="1085850" y="1347636"/>
            <a:ext cx="4705740" cy="1750416"/>
          </a:xfrm>
          <a:prstGeom prst="rect">
            <a:avLst/>
          </a:prstGeom>
          <a:ln w="0">
            <a:noFill/>
          </a:ln>
        </p:spPr>
      </p:pic>
      <p:pic>
        <p:nvPicPr>
          <p:cNvPr id="10" name="Рисунок 9"/>
          <p:cNvPicPr/>
          <p:nvPr/>
        </p:nvPicPr>
        <p:blipFill>
          <a:blip r:embed="rId3"/>
          <a:stretch/>
        </p:blipFill>
        <p:spPr>
          <a:xfrm>
            <a:off x="7566811" y="1484811"/>
            <a:ext cx="3539339" cy="1613241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4"/>
          <a:stretch/>
        </p:blipFill>
        <p:spPr>
          <a:xfrm>
            <a:off x="1085850" y="4167399"/>
            <a:ext cx="5010150" cy="1518621"/>
          </a:xfrm>
          <a:prstGeom prst="rect">
            <a:avLst/>
          </a:prstGeom>
          <a:ln w="0">
            <a:noFill/>
          </a:ln>
        </p:spPr>
      </p:pic>
      <p:pic>
        <p:nvPicPr>
          <p:cNvPr id="12" name="Рисунок 11"/>
          <p:cNvPicPr/>
          <p:nvPr/>
        </p:nvPicPr>
        <p:blipFill>
          <a:blip r:embed="rId5"/>
          <a:stretch/>
        </p:blipFill>
        <p:spPr>
          <a:xfrm>
            <a:off x="7524750" y="3894339"/>
            <a:ext cx="3581400" cy="1774059"/>
          </a:xfrm>
          <a:prstGeom prst="rect">
            <a:avLst/>
          </a:prstGeom>
          <a:ln w="0"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7658040" y="3942934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040" y="1347636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5400" y="3621279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5400" y="1314745"/>
            <a:ext cx="406440" cy="54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0" strike="noStrike" spc="-1" dirty="0">
                <a:latin typeface="Arial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423720" y="2957783"/>
            <a:ext cx="603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>
                <a:latin typeface="Nekst Light" panose="00000400000000000000" pitchFamily="2" charset="-52"/>
              </a:rPr>
              <a:t>Синхронная </a:t>
            </a:r>
            <a:r>
              <a:rPr lang="ru-RU" sz="1800" b="0" strike="noStrike" spc="-1" dirty="0" err="1">
                <a:latin typeface="Nekst Light" panose="00000400000000000000" pitchFamily="2" charset="-52"/>
              </a:rPr>
              <a:t>последовательностная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 </a:t>
            </a:r>
            <a:endParaRPr lang="en-US" sz="1800" b="0" strike="noStrike" spc="-1" dirty="0" smtClean="0">
              <a:latin typeface="Nekst Light" panose="00000400000000000000" pitchFamily="2" charset="-52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latin typeface="Nekst Light" panose="00000400000000000000" pitchFamily="2" charset="-52"/>
              </a:rPr>
              <a:t>с 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обратной связью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6064020" y="2962077"/>
            <a:ext cx="57142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1800" b="0" strike="noStrike" spc="-1" dirty="0">
                <a:latin typeface="Nekst Light" panose="00000400000000000000" pitchFamily="2" charset="-52"/>
              </a:rPr>
              <a:t>Некорректная (комбинационная </a:t>
            </a:r>
            <a:endParaRPr lang="en-US" sz="1800" b="0" strike="noStrike" spc="-1" dirty="0" smtClean="0">
              <a:latin typeface="Nekst Light" panose="00000400000000000000" pitchFamily="2" charset="-52"/>
            </a:endParaRPr>
          </a:p>
          <a:p>
            <a:pPr algn="ctr"/>
            <a:r>
              <a:rPr lang="ru-RU" sz="1800" b="0" strike="noStrike" spc="-1" dirty="0" smtClean="0">
                <a:latin typeface="Nekst Light" panose="00000400000000000000" pitchFamily="2" charset="-52"/>
              </a:rPr>
              <a:t>с 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обратной связью)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7524750" y="5621160"/>
            <a:ext cx="3429000" cy="6331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ru-RU" sz="1800" b="0" strike="noStrike" spc="-1" dirty="0">
                <a:latin typeface="Nekst Light" panose="00000400000000000000" pitchFamily="2" charset="-52"/>
              </a:rPr>
              <a:t>Синхронная с двумя </a:t>
            </a:r>
            <a:endParaRPr lang="en-US" sz="1800" b="0" strike="noStrike" spc="-1" dirty="0" smtClean="0">
              <a:latin typeface="Nekst Light" panose="00000400000000000000" pitchFamily="2" charset="-52"/>
            </a:endParaRPr>
          </a:p>
          <a:p>
            <a:pPr algn="ctr">
              <a:buNone/>
            </a:pPr>
            <a:r>
              <a:rPr lang="ru-RU" sz="1800" b="0" strike="noStrike" spc="-1" dirty="0" smtClean="0">
                <a:latin typeface="Nekst Light" panose="00000400000000000000" pitchFamily="2" charset="-52"/>
              </a:rPr>
              <a:t>тактовыми 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доменами</a:t>
            </a:r>
          </a:p>
          <a:p>
            <a:pPr algn="ctr">
              <a:buNone/>
            </a:pPr>
            <a:r>
              <a:rPr lang="ru-RU" sz="1800" b="0" strike="noStrike" spc="-1" dirty="0">
                <a:latin typeface="Nekst Light" panose="00000400000000000000" pitchFamily="2" charset="-52"/>
              </a:rPr>
              <a:t>(различаются фазы тактовых частот)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1002705" y="5686020"/>
            <a:ext cx="51764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ru-RU" sz="1800" b="0" strike="noStrike" spc="-1" dirty="0">
                <a:latin typeface="Nekst Light" panose="00000400000000000000" pitchFamily="2" charset="-52"/>
              </a:rPr>
              <a:t>Синхронная </a:t>
            </a:r>
            <a:r>
              <a:rPr lang="ru-RU" sz="1800" b="0" strike="noStrike" spc="-1" dirty="0" err="1">
                <a:latin typeface="Nekst Light" panose="00000400000000000000" pitchFamily="2" charset="-52"/>
              </a:rPr>
              <a:t>последовательностная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 (конвейер)</a:t>
            </a:r>
          </a:p>
        </p:txBody>
      </p:sp>
    </p:spTree>
    <p:extLst>
      <p:ext uri="{BB962C8B-B14F-4D97-AF65-F5344CB8AC3E}">
        <p14:creationId xmlns:p14="http://schemas.microsoft.com/office/powerpoint/2010/main" val="35164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66800" y="288000"/>
            <a:ext cx="7265398" cy="416840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12" dirty="0" smtClean="0">
                <a:latin typeface="Nekst Semi Bold" panose="00000700000000000000" pitchFamily="2" charset="-52"/>
              </a:rPr>
              <a:t>Синхронные или асинхронные схемы?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664000" y="6408000"/>
            <a:ext cx="287337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14</a:t>
            </a:fld>
            <a:endParaRPr dirty="0"/>
          </a:p>
        </p:txBody>
      </p:sp>
      <p:sp>
        <p:nvSpPr>
          <p:cNvPr id="7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object 5"/>
          <p:cNvSpPr/>
          <p:nvPr/>
        </p:nvSpPr>
        <p:spPr>
          <a:xfrm>
            <a:off x="1066800" y="1366686"/>
            <a:ext cx="10058400" cy="44436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152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437040" algn="l"/>
              </a:tabLst>
            </a:pP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В этом курсе рассматриваются преимущественно синхронные схемы, так как они применяются в большинстве цифровых систем: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37040" algn="l"/>
              </a:tabLst>
            </a:pPr>
            <a:r>
              <a:rPr lang="en-US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хорошо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поддерживаются инструментами проектирования,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37040" algn="l"/>
              </a:tabLst>
            </a:pPr>
            <a:r>
              <a:rPr lang="en-US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предсказуемое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стабильное поведение,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37040" algn="l"/>
              </a:tabLst>
            </a:pPr>
            <a:r>
              <a:rPr lang="en-US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простые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верификация и тестирование.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None/>
              <a:tabLst>
                <a:tab pos="437040" algn="l"/>
              </a:tabLst>
            </a:pP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None/>
              <a:tabLst>
                <a:tab pos="437040" algn="l"/>
              </a:tabLst>
            </a:pP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Асинхронные как правило применяются в специализированных случаях или специализированных системах: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37040" algn="l"/>
              </a:tabLst>
            </a:pPr>
            <a:r>
              <a:rPr lang="en-US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при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пересечении тактовых доменов (CDC),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37040" algn="l"/>
              </a:tabLst>
            </a:pPr>
            <a:r>
              <a:rPr lang="en-US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высокоскоростных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блоках с переменной задержкой (например, примитив IDELAY в ПЛИС </a:t>
            </a:r>
            <a:r>
              <a:rPr lang="ru-RU" b="0" strike="noStrike" spc="-1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Xilinx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)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37040" algn="l"/>
              </a:tabLst>
            </a:pPr>
            <a:r>
              <a:rPr lang="en-US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в </a:t>
            </a:r>
            <a:r>
              <a:rPr lang="ru-RU" b="0" strike="noStrike" spc="-1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низкопотребляющих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устройствах с продолжительными периодами непрерывной работы (мониторы, датчики).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None/>
              <a:tabLst>
                <a:tab pos="437040" algn="l"/>
              </a:tabLst>
            </a:pP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None/>
              <a:tabLst>
                <a:tab pos="437040" algn="l"/>
              </a:tabLst>
            </a:pP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None/>
              <a:tabLst>
                <a:tab pos="437040" algn="l"/>
              </a:tabLst>
            </a:pPr>
            <a:endParaRPr lang="ru-RU" b="0" strike="noStrike" spc="-1" dirty="0">
              <a:latin typeface="Nekst Light" panose="00000400000000000000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89259" y="288000"/>
            <a:ext cx="7140341" cy="416840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12" dirty="0" err="1" smtClean="0">
                <a:latin typeface="Nekst Semi Bold" panose="00000700000000000000" pitchFamily="2" charset="-52"/>
              </a:rPr>
              <a:t>Констрейнты</a:t>
            </a:r>
            <a:r>
              <a:rPr lang="ru-RU" sz="2800" spc="-12" dirty="0" smtClean="0">
                <a:latin typeface="Nekst Semi Bold" panose="00000700000000000000" pitchFamily="2" charset="-52"/>
              </a:rPr>
              <a:t> (временные ограничения)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664000" y="6408000"/>
            <a:ext cx="295275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15</a:t>
            </a:fld>
            <a:endParaRPr dirty="0"/>
          </a:p>
        </p:txBody>
      </p:sp>
      <p:sp>
        <p:nvSpPr>
          <p:cNvPr id="6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1089259" y="1905000"/>
            <a:ext cx="10035942" cy="6469200"/>
          </a:xfrm>
          <a:prstGeom prst="rect">
            <a:avLst/>
          </a:prstGeom>
          <a:noFill/>
          <a:ln w="0">
            <a:noFill/>
          </a:ln>
        </p:spPr>
        <p:txBody>
          <a:bodyPr lIns="0" tIns="720" rIns="0" bIns="0" anchor="t">
            <a:noAutofit/>
          </a:bodyPr>
          <a:lstStyle/>
          <a:p>
            <a:pPr indent="-424080">
              <a:lnSpc>
                <a:spcPct val="100000"/>
              </a:lnSpc>
              <a:spcBef>
                <a:spcPts val="0"/>
              </a:spcBef>
              <a:buClr>
                <a:srgbClr val="80B700"/>
              </a:buClr>
              <a:buSzPct val="104000"/>
              <a:buFont typeface="Arial MT"/>
              <a:buAutoNum type="arabicPeriod"/>
              <a:tabLst>
                <a:tab pos="437040" algn="l"/>
              </a:tabLst>
            </a:pPr>
            <a:r>
              <a:rPr lang="ru-RU" sz="1800" b="0" strike="noStrike" spc="-1" dirty="0">
                <a:solidFill>
                  <a:srgbClr val="000000"/>
                </a:solidFill>
                <a:latin typeface="Nekst Light" panose="00000400000000000000" pitchFamily="2" charset="-52"/>
              </a:rPr>
              <a:t>Временной</a:t>
            </a:r>
            <a:r>
              <a:rPr lang="ru-RU" sz="1800" b="0" strike="noStrike" spc="-52" dirty="0">
                <a:solidFill>
                  <a:srgbClr val="00000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Nekst Light" panose="00000400000000000000" pitchFamily="2" charset="-52"/>
              </a:rPr>
              <a:t>анализатор</a:t>
            </a:r>
            <a:r>
              <a:rPr lang="ru-RU" sz="1800" b="0" strike="noStrike" spc="-35" dirty="0">
                <a:solidFill>
                  <a:srgbClr val="00000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596" dirty="0">
                <a:solidFill>
                  <a:srgbClr val="000000"/>
                </a:solidFill>
                <a:latin typeface="Nekst Light" panose="00000400000000000000" pitchFamily="2" charset="-52"/>
              </a:rPr>
              <a:t>–</a:t>
            </a:r>
            <a:r>
              <a:rPr lang="ru-RU" sz="1800" b="0" strike="noStrike" spc="-92" dirty="0">
                <a:solidFill>
                  <a:srgbClr val="00000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</a:rPr>
              <a:t>Timing</a:t>
            </a:r>
            <a:r>
              <a:rPr lang="ru-RU" sz="1800" b="0" strike="noStrike" spc="-151" dirty="0">
                <a:solidFill>
                  <a:srgbClr val="00000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-12" dirty="0" err="1" smtClean="0">
                <a:solidFill>
                  <a:srgbClr val="000000"/>
                </a:solidFill>
                <a:latin typeface="Nekst Light" panose="00000400000000000000" pitchFamily="2" charset="-52"/>
              </a:rPr>
              <a:t>Analyser</a:t>
            </a:r>
            <a:r>
              <a:rPr lang="ru-RU" sz="1800" b="0" strike="noStrike" spc="-12" dirty="0" smtClean="0">
                <a:solidFill>
                  <a:srgbClr val="000000"/>
                </a:solidFill>
                <a:latin typeface="Nekst Light" panose="00000400000000000000" pitchFamily="2" charset="-52"/>
              </a:rPr>
              <a:t>.</a:t>
            </a:r>
            <a:endParaRPr lang="ru-RU" sz="1800" spc="-1" dirty="0">
              <a:latin typeface="Nekst Light" panose="00000400000000000000" pitchFamily="2" charset="-52"/>
            </a:endParaRPr>
          </a:p>
          <a:p>
            <a:pPr indent="-424080">
              <a:lnSpc>
                <a:spcPct val="100000"/>
              </a:lnSpc>
              <a:spcBef>
                <a:spcPts val="0"/>
              </a:spcBef>
              <a:buClr>
                <a:srgbClr val="80B700"/>
              </a:buClr>
              <a:buSzPct val="104000"/>
              <a:buFont typeface="Arial MT"/>
              <a:buAutoNum type="arabicPeriod"/>
              <a:tabLst>
                <a:tab pos="437040" algn="l"/>
              </a:tabLst>
            </a:pPr>
            <a:r>
              <a:rPr lang="ru-RU" sz="1800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</a:rPr>
              <a:t>Файлы</a:t>
            </a:r>
            <a:r>
              <a:rPr lang="ru-RU" sz="1800" b="0" strike="noStrike" spc="-106" dirty="0" smtClean="0">
                <a:solidFill>
                  <a:srgbClr val="00000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Nekst Light" panose="00000400000000000000" pitchFamily="2" charset="-52"/>
              </a:rPr>
              <a:t>ограничений</a:t>
            </a:r>
            <a:r>
              <a:rPr lang="ru-RU" sz="1800" b="0" strike="noStrike" spc="-86" dirty="0">
                <a:solidFill>
                  <a:srgbClr val="00000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-21" dirty="0">
                <a:solidFill>
                  <a:srgbClr val="000000"/>
                </a:solidFill>
                <a:latin typeface="Nekst Light" panose="00000400000000000000" pitchFamily="2" charset="-52"/>
              </a:rPr>
              <a:t>(UCF,</a:t>
            </a:r>
            <a:r>
              <a:rPr lang="ru-RU" sz="1800" b="0" strike="noStrike" spc="-97" dirty="0">
                <a:solidFill>
                  <a:srgbClr val="00000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-12" dirty="0">
                <a:solidFill>
                  <a:srgbClr val="000000"/>
                </a:solidFill>
                <a:latin typeface="Nekst Light" panose="00000400000000000000" pitchFamily="2" charset="-52"/>
              </a:rPr>
              <a:t>XDC).</a:t>
            </a:r>
            <a:endParaRPr lang="ru-RU" sz="1800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  <a:tabLst>
                <a:tab pos="437040" algn="l"/>
              </a:tabLst>
            </a:pPr>
            <a:endParaRPr lang="ru-RU" sz="1800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  <a:tabLst>
                <a:tab pos="437040" algn="l"/>
              </a:tabLst>
            </a:pPr>
            <a:r>
              <a:rPr lang="ru-RU" sz="1800" b="0" strike="noStrike" spc="-1" dirty="0">
                <a:solidFill>
                  <a:srgbClr val="000000"/>
                </a:solidFill>
                <a:latin typeface="Nekst Light" panose="00000400000000000000" pitchFamily="2" charset="-52"/>
              </a:rPr>
              <a:t>Пример</a:t>
            </a:r>
            <a:r>
              <a:rPr lang="ru-RU" sz="1800" b="0" strike="noStrike" spc="-52" dirty="0">
                <a:solidFill>
                  <a:srgbClr val="00000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Nekst Light" panose="00000400000000000000" pitchFamily="2" charset="-52"/>
              </a:rPr>
              <a:t>из</a:t>
            </a:r>
            <a:r>
              <a:rPr lang="ru-RU" sz="1800" b="0" strike="noStrike" spc="-60" dirty="0">
                <a:solidFill>
                  <a:srgbClr val="00000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Nekst Light" panose="00000400000000000000" pitchFamily="2" charset="-52"/>
              </a:rPr>
              <a:t>реального</a:t>
            </a:r>
            <a:r>
              <a:rPr lang="ru-RU" sz="1800" b="0" strike="noStrike" spc="-46" dirty="0">
                <a:solidFill>
                  <a:srgbClr val="00000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-12" dirty="0">
                <a:solidFill>
                  <a:srgbClr val="000000"/>
                </a:solidFill>
                <a:latin typeface="Nekst Light" panose="00000400000000000000" pitchFamily="2" charset="-52"/>
              </a:rPr>
              <a:t>проекта:</a:t>
            </a:r>
            <a:endParaRPr lang="ru-RU" sz="1800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  <a:tabLst>
                <a:tab pos="437040" algn="l"/>
              </a:tabLst>
            </a:pPr>
            <a:r>
              <a:rPr lang="ru-RU" sz="1800" b="0" strike="noStrike" spc="-1" dirty="0" err="1">
                <a:solidFill>
                  <a:srgbClr val="767070"/>
                </a:solidFill>
                <a:latin typeface="Nekst Light" panose="00000400000000000000" pitchFamily="2" charset="-52"/>
              </a:rPr>
              <a:t>create_clock</a:t>
            </a:r>
            <a:r>
              <a:rPr lang="ru-RU" sz="1800" b="0" strike="noStrike" spc="-1" dirty="0">
                <a:solidFill>
                  <a:srgbClr val="767070"/>
                </a:solidFill>
                <a:latin typeface="Nekst Light" panose="00000400000000000000" pitchFamily="2" charset="-52"/>
              </a:rPr>
              <a:t> -</a:t>
            </a:r>
            <a:r>
              <a:rPr lang="ru-RU" sz="1800" b="0" strike="noStrike" spc="-1" dirty="0" err="1">
                <a:solidFill>
                  <a:srgbClr val="767070"/>
                </a:solidFill>
                <a:latin typeface="Nekst Light" panose="00000400000000000000" pitchFamily="2" charset="-52"/>
              </a:rPr>
              <a:t>period</a:t>
            </a:r>
            <a:r>
              <a:rPr lang="ru-RU" sz="1800" b="0" strike="noStrike" spc="-1" dirty="0">
                <a:solidFill>
                  <a:srgbClr val="767070"/>
                </a:solidFill>
                <a:latin typeface="Nekst Light" panose="00000400000000000000" pitchFamily="2" charset="-52"/>
              </a:rPr>
              <a:t> 2.000 -</a:t>
            </a:r>
            <a:r>
              <a:rPr lang="ru-RU" sz="1800" b="0" strike="noStrike" spc="-1" dirty="0" err="1">
                <a:solidFill>
                  <a:srgbClr val="767070"/>
                </a:solidFill>
                <a:latin typeface="Nekst Light" panose="00000400000000000000" pitchFamily="2" charset="-52"/>
              </a:rPr>
              <a:t>name</a:t>
            </a:r>
            <a:r>
              <a:rPr lang="ru-RU" sz="1800" b="0" strike="noStrike" spc="-1" dirty="0">
                <a:solidFill>
                  <a:srgbClr val="76707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-1" dirty="0" err="1">
                <a:solidFill>
                  <a:srgbClr val="767070"/>
                </a:solidFill>
                <a:latin typeface="Nekst Light" panose="00000400000000000000" pitchFamily="2" charset="-52"/>
              </a:rPr>
              <a:t>sys_clk</a:t>
            </a:r>
            <a:r>
              <a:rPr lang="ru-RU" sz="1800" b="0" strike="noStrike" spc="-1" dirty="0">
                <a:solidFill>
                  <a:srgbClr val="767070"/>
                </a:solidFill>
                <a:latin typeface="Nekst Light" panose="00000400000000000000" pitchFamily="2" charset="-52"/>
              </a:rPr>
              <a:t> -</a:t>
            </a:r>
            <a:r>
              <a:rPr lang="ru-RU" sz="1800" b="0" strike="noStrike" spc="-1" dirty="0" err="1">
                <a:solidFill>
                  <a:srgbClr val="767070"/>
                </a:solidFill>
                <a:latin typeface="Nekst Light" panose="00000400000000000000" pitchFamily="2" charset="-52"/>
              </a:rPr>
              <a:t>waveform</a:t>
            </a:r>
            <a:r>
              <a:rPr lang="ru-RU" sz="1800" b="0" strike="noStrike" spc="-1" dirty="0">
                <a:solidFill>
                  <a:srgbClr val="767070"/>
                </a:solidFill>
                <a:latin typeface="Nekst Light" panose="00000400000000000000" pitchFamily="2" charset="-52"/>
              </a:rPr>
              <a:t> {0.000 1.000} [</a:t>
            </a:r>
            <a:r>
              <a:rPr lang="ru-RU" sz="1800" b="0" strike="noStrike" spc="-1" dirty="0" err="1">
                <a:solidFill>
                  <a:srgbClr val="767070"/>
                </a:solidFill>
                <a:latin typeface="Nekst Light" panose="00000400000000000000" pitchFamily="2" charset="-52"/>
              </a:rPr>
              <a:t>get_ports</a:t>
            </a:r>
            <a:r>
              <a:rPr lang="ru-RU" sz="1800" b="0" strike="noStrike" spc="-1" dirty="0">
                <a:solidFill>
                  <a:srgbClr val="767070"/>
                </a:solidFill>
                <a:latin typeface="Nekst Light" panose="00000400000000000000" pitchFamily="2" charset="-52"/>
              </a:rPr>
              <a:t> </a:t>
            </a:r>
            <a:r>
              <a:rPr lang="ru-RU" sz="1800" b="0" strike="noStrike" spc="-1" dirty="0" err="1">
                <a:solidFill>
                  <a:srgbClr val="767070"/>
                </a:solidFill>
                <a:latin typeface="Nekst Light" panose="00000400000000000000" pitchFamily="2" charset="-52"/>
              </a:rPr>
              <a:t>i_sys_clk</a:t>
            </a:r>
            <a:r>
              <a:rPr lang="ru-RU" sz="1800" b="0" strike="noStrike" spc="-1" dirty="0">
                <a:solidFill>
                  <a:srgbClr val="767070"/>
                </a:solidFill>
                <a:latin typeface="Nekst Light" panose="00000400000000000000" pitchFamily="2" charset="-52"/>
              </a:rPr>
              <a:t>]</a:t>
            </a:r>
            <a:endParaRPr lang="ru-RU" sz="1800" b="0" strike="noStrike" spc="-1" dirty="0">
              <a:latin typeface="Nekst Light" panose="00000400000000000000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66800" y="288000"/>
            <a:ext cx="7105791" cy="416840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12" dirty="0" smtClean="0">
                <a:latin typeface="Nekst Semi Bold" panose="00000700000000000000" pitchFamily="2" charset="-52"/>
              </a:rPr>
              <a:t>Пример временного анализа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664000" y="6408000"/>
            <a:ext cx="295275" cy="222250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16</a:t>
            </a:fld>
            <a:endParaRPr dirty="0"/>
          </a:p>
        </p:txBody>
      </p:sp>
      <p:sp>
        <p:nvSpPr>
          <p:cNvPr id="7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" name="Рисунок 7"/>
          <p:cNvPicPr/>
          <p:nvPr/>
        </p:nvPicPr>
        <p:blipFill>
          <a:blip r:embed="rId2"/>
          <a:stretch/>
        </p:blipFill>
        <p:spPr>
          <a:xfrm>
            <a:off x="1066800" y="1385736"/>
            <a:ext cx="10058400" cy="2326606"/>
          </a:xfrm>
          <a:prstGeom prst="rect">
            <a:avLst/>
          </a:prstGeom>
          <a:ln w="0">
            <a:noFill/>
          </a:ln>
        </p:spPr>
      </p:pic>
      <p:pic>
        <p:nvPicPr>
          <p:cNvPr id="9" name="Рисунок 8"/>
          <p:cNvPicPr/>
          <p:nvPr/>
        </p:nvPicPr>
        <p:blipFill>
          <a:blip r:embed="rId3"/>
          <a:stretch/>
        </p:blipFill>
        <p:spPr>
          <a:xfrm>
            <a:off x="1066800" y="4043294"/>
            <a:ext cx="10058400" cy="236470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514209" y="210566"/>
            <a:ext cx="5795963" cy="537643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spc="-12"/>
              <a:t>Строение</a:t>
            </a:r>
            <a:r>
              <a:rPr spc="-191"/>
              <a:t> </a:t>
            </a:r>
            <a:r>
              <a:rPr spc="-12"/>
              <a:t>FPGA</a:t>
            </a:r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 bwMode="auto">
          <a:xfrm>
            <a:off x="11664000" y="6408000"/>
            <a:ext cx="277792" cy="223623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z="1200" spc="21">
                <a:solidFill>
                  <a:srgbClr val="FFFFFF"/>
                </a:solidFill>
                <a:latin typeface="Nekst" panose="00000500000000000000" pitchFamily="2" charset="-52"/>
              </a:rPr>
              <a:pPr marL="20023">
                <a:lnSpc>
                  <a:spcPts val="1434"/>
                </a:lnSpc>
                <a:defRPr/>
              </a:pPr>
              <a:t>17</a:t>
            </a:fld>
            <a:endParaRPr sz="1200" dirty="0">
              <a:latin typeface="Nekst" panose="00000500000000000000" pitchFamily="2" charset="-52"/>
            </a:endParaRPr>
          </a:p>
        </p:txBody>
      </p:sp>
      <p:sp>
        <p:nvSpPr>
          <p:cNvPr id="5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object 2"/>
          <p:cNvSpPr txBox="1">
            <a:spLocks/>
          </p:cNvSpPr>
          <p:nvPr/>
        </p:nvSpPr>
        <p:spPr bwMode="auto">
          <a:xfrm>
            <a:off x="1066800" y="288000"/>
            <a:ext cx="7105791" cy="416840"/>
          </a:xfrm>
          <a:prstGeom prst="rect">
            <a:avLst/>
          </a:prstGeom>
        </p:spPr>
        <p:txBody>
          <a:bodyPr vert="horz" wrap="square" lIns="21830" tIns="6931" rIns="21830" bIns="2183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5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5"/>
              </a:spcBef>
              <a:defRPr/>
            </a:pPr>
            <a:r>
              <a:rPr lang="ru-RU" sz="2800" spc="-12" dirty="0" smtClean="0">
                <a:solidFill>
                  <a:schemeClr val="tx1"/>
                </a:solidFill>
                <a:latin typeface="Nekst Semi Bold" panose="00000700000000000000" pitchFamily="2" charset="-52"/>
              </a:rPr>
              <a:t>Логические уровни (</a:t>
            </a:r>
            <a:r>
              <a:rPr lang="en-US" sz="2800" spc="-12" dirty="0" smtClean="0">
                <a:solidFill>
                  <a:schemeClr val="tx1"/>
                </a:solidFill>
                <a:latin typeface="Nekst Semi Bold" panose="00000700000000000000" pitchFamily="2" charset="-52"/>
              </a:rPr>
              <a:t>logic levels)</a:t>
            </a:r>
            <a:endParaRPr lang="ru-RU" sz="2800" dirty="0">
              <a:solidFill>
                <a:schemeClr val="tx1"/>
              </a:solidFill>
              <a:latin typeface="Nekst Semi Bold" panose="00000700000000000000" pitchFamily="2" charset="-52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/>
        </p:blipFill>
        <p:spPr>
          <a:xfrm>
            <a:off x="1066800" y="2790825"/>
            <a:ext cx="10020300" cy="196746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 bwMode="auto">
          <a:xfrm>
            <a:off x="847630" y="347239"/>
            <a:ext cx="5746319" cy="1046243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spc="-36"/>
              <a:t>Гетерогенные</a:t>
            </a:r>
            <a:r>
              <a:rPr spc="-146"/>
              <a:t> </a:t>
            </a:r>
            <a:r>
              <a:rPr spc="45"/>
              <a:t>ПЛИС</a:t>
            </a:r>
            <a:r>
              <a:rPr spc="-146"/>
              <a:t> </a:t>
            </a:r>
            <a:r>
              <a:rPr spc="-6"/>
              <a:t>(FPGA)</a:t>
            </a:r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 bwMode="auto">
          <a:xfrm>
            <a:off x="11664000" y="6408000"/>
            <a:ext cx="295830" cy="223623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z="1200" spc="21">
                <a:solidFill>
                  <a:srgbClr val="FFFFFF"/>
                </a:solidFill>
                <a:latin typeface="Nekst" panose="00000500000000000000" pitchFamily="2" charset="-52"/>
              </a:rPr>
              <a:pPr marL="20023">
                <a:lnSpc>
                  <a:spcPts val="1434"/>
                </a:lnSpc>
                <a:defRPr/>
              </a:pPr>
              <a:t>18</a:t>
            </a:fld>
            <a:endParaRPr sz="1200" dirty="0">
              <a:latin typeface="Nekst" panose="00000500000000000000" pitchFamily="2" charset="-52"/>
            </a:endParaRPr>
          </a:p>
        </p:txBody>
      </p:sp>
      <p:sp>
        <p:nvSpPr>
          <p:cNvPr id="5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object 2"/>
          <p:cNvSpPr txBox="1">
            <a:spLocks/>
          </p:cNvSpPr>
          <p:nvPr/>
        </p:nvSpPr>
        <p:spPr bwMode="auto">
          <a:xfrm>
            <a:off x="1066800" y="288000"/>
            <a:ext cx="7105791" cy="416840"/>
          </a:xfrm>
          <a:prstGeom prst="rect">
            <a:avLst/>
          </a:prstGeom>
        </p:spPr>
        <p:txBody>
          <a:bodyPr vert="horz" wrap="square" lIns="21830" tIns="6931" rIns="21830" bIns="2183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5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5"/>
              </a:spcBef>
              <a:defRPr/>
            </a:pPr>
            <a:r>
              <a:rPr lang="ru-RU" sz="2800" spc="-12" dirty="0" err="1" smtClean="0">
                <a:solidFill>
                  <a:schemeClr val="tx1"/>
                </a:solidFill>
                <a:latin typeface="Nekst Semi Bold" panose="00000700000000000000" pitchFamily="2" charset="-52"/>
              </a:rPr>
              <a:t>Фанаут</a:t>
            </a:r>
            <a:r>
              <a:rPr lang="ru-RU" sz="2800" spc="-12" dirty="0" smtClean="0">
                <a:solidFill>
                  <a:schemeClr val="tx1"/>
                </a:solidFill>
                <a:latin typeface="Nekst Semi Bold" panose="00000700000000000000" pitchFamily="2" charset="-52"/>
              </a:rPr>
              <a:t> (</a:t>
            </a:r>
            <a:r>
              <a:rPr lang="en-US" sz="2800" spc="-12" dirty="0" err="1" smtClean="0">
                <a:solidFill>
                  <a:schemeClr val="tx1"/>
                </a:solidFill>
                <a:latin typeface="Nekst Semi Bold" panose="00000700000000000000" pitchFamily="2" charset="-52"/>
              </a:rPr>
              <a:t>fanout</a:t>
            </a:r>
            <a:r>
              <a:rPr lang="en-US" sz="2800" spc="-12" dirty="0" smtClean="0">
                <a:solidFill>
                  <a:schemeClr val="tx1"/>
                </a:solidFill>
                <a:latin typeface="Nekst Semi Bold" panose="00000700000000000000" pitchFamily="2" charset="-52"/>
              </a:rPr>
              <a:t>, </a:t>
            </a:r>
            <a:r>
              <a:rPr lang="ru-RU" sz="2800" spc="-12" dirty="0" smtClean="0">
                <a:solidFill>
                  <a:schemeClr val="tx1"/>
                </a:solidFill>
                <a:latin typeface="Nekst Semi Bold" panose="00000700000000000000" pitchFamily="2" charset="-52"/>
              </a:rPr>
              <a:t>ветвление)</a:t>
            </a:r>
            <a:endParaRPr lang="ru-RU" sz="2800" dirty="0">
              <a:solidFill>
                <a:schemeClr val="tx1"/>
              </a:solidFill>
              <a:latin typeface="Nekst Semi Bold" panose="00000700000000000000" pitchFamily="2" charset="-52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/>
        </p:blipFill>
        <p:spPr>
          <a:xfrm>
            <a:off x="1066800" y="1667137"/>
            <a:ext cx="10039350" cy="4702763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514209" y="210566"/>
            <a:ext cx="5795963" cy="537643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spc="-88"/>
              <a:t>Эволюция</a:t>
            </a:r>
            <a:r>
              <a:rPr spc="-127"/>
              <a:t> </a:t>
            </a:r>
            <a:r>
              <a:rPr spc="45"/>
              <a:t>ПЛИС</a:t>
            </a:r>
            <a:r>
              <a:rPr spc="-127"/>
              <a:t> </a:t>
            </a:r>
            <a:r>
              <a:rPr spc="-21"/>
              <a:t>Xilinx</a:t>
            </a:r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 bwMode="auto">
          <a:xfrm>
            <a:off x="11664000" y="6408000"/>
            <a:ext cx="295830" cy="223623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z="1200" spc="21">
                <a:solidFill>
                  <a:srgbClr val="FFFFFF"/>
                </a:solidFill>
                <a:latin typeface="Nekst" panose="00000500000000000000" pitchFamily="2" charset="-52"/>
              </a:rPr>
              <a:pPr marL="20023">
                <a:lnSpc>
                  <a:spcPts val="1434"/>
                </a:lnSpc>
                <a:defRPr/>
              </a:pPr>
              <a:t>19</a:t>
            </a:fld>
            <a:endParaRPr sz="1200">
              <a:latin typeface="Nekst" panose="00000500000000000000" pitchFamily="2" charset="-52"/>
            </a:endParaRPr>
          </a:p>
        </p:txBody>
      </p:sp>
      <p:sp>
        <p:nvSpPr>
          <p:cNvPr id="5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object 2"/>
          <p:cNvSpPr txBox="1">
            <a:spLocks/>
          </p:cNvSpPr>
          <p:nvPr/>
        </p:nvSpPr>
        <p:spPr bwMode="auto">
          <a:xfrm>
            <a:off x="1066800" y="288000"/>
            <a:ext cx="7105791" cy="416840"/>
          </a:xfrm>
          <a:prstGeom prst="rect">
            <a:avLst/>
          </a:prstGeom>
        </p:spPr>
        <p:txBody>
          <a:bodyPr vert="horz" wrap="square" lIns="21830" tIns="6931" rIns="21830" bIns="2183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5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5"/>
              </a:spcBef>
              <a:defRPr/>
            </a:pPr>
            <a:r>
              <a:rPr lang="ru-RU" sz="2800" spc="-12" dirty="0" smtClean="0">
                <a:solidFill>
                  <a:schemeClr val="tx1"/>
                </a:solidFill>
                <a:latin typeface="Nekst Semi Bold" panose="00000700000000000000" pitchFamily="2" charset="-52"/>
              </a:rPr>
              <a:t>Рукопожатие (</a:t>
            </a:r>
            <a:r>
              <a:rPr lang="en-US" sz="2800" spc="-12" dirty="0" smtClean="0">
                <a:solidFill>
                  <a:schemeClr val="tx1"/>
                </a:solidFill>
                <a:latin typeface="Nekst Semi Bold" panose="00000700000000000000" pitchFamily="2" charset="-52"/>
              </a:rPr>
              <a:t>handshake)</a:t>
            </a:r>
            <a:endParaRPr lang="ru-RU" sz="2800" dirty="0">
              <a:solidFill>
                <a:schemeClr val="tx1"/>
              </a:solidFill>
              <a:latin typeface="Nekst Semi Bold" panose="00000700000000000000" pitchFamily="2" charset="-52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/>
        </p:blipFill>
        <p:spPr>
          <a:xfrm>
            <a:off x="1233535" y="1347340"/>
            <a:ext cx="4800600" cy="3148460"/>
          </a:xfrm>
          <a:prstGeom prst="rect">
            <a:avLst/>
          </a:prstGeom>
          <a:ln w="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00160" y="4322640"/>
            <a:ext cx="71089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1800" b="0" strike="noStrike" spc="-1" dirty="0">
                <a:latin typeface="Nekst Light" panose="00000400000000000000" pitchFamily="2" charset="-52"/>
              </a:rPr>
              <a:t>Пример конечного автомата </a:t>
            </a:r>
            <a:endParaRPr lang="en-US" sz="1800" b="0" strike="noStrike" spc="-1" dirty="0" smtClean="0">
              <a:latin typeface="Nekst Light" panose="00000400000000000000" pitchFamily="2" charset="-52"/>
            </a:endParaRPr>
          </a:p>
          <a:p>
            <a:pPr algn="ctr"/>
            <a:r>
              <a:rPr lang="ru-RU" sz="1800" b="0" strike="noStrike" spc="-1" dirty="0" smtClean="0">
                <a:latin typeface="Nekst Light" panose="00000400000000000000" pitchFamily="2" charset="-52"/>
              </a:rPr>
              <a:t>рукопожатия для </a:t>
            </a:r>
            <a:r>
              <a:rPr lang="ru-RU" sz="1800" b="0" strike="noStrike" spc="-1" dirty="0" err="1">
                <a:latin typeface="Nekst Light" panose="00000400000000000000" pitchFamily="2" charset="-52"/>
              </a:rPr>
              <a:t>Ethernet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 протокола</a:t>
            </a: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/>
        </p:blipFill>
        <p:spPr>
          <a:xfrm>
            <a:off x="6100740" y="1347341"/>
            <a:ext cx="4815028" cy="2692410"/>
          </a:xfrm>
          <a:prstGeom prst="rect">
            <a:avLst/>
          </a:prstGeom>
          <a:ln w="0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246914" y="4322640"/>
            <a:ext cx="45226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1800" b="0" strike="noStrike" spc="-1" dirty="0">
                <a:latin typeface="Nekst Light" panose="00000400000000000000" pitchFamily="2" charset="-52"/>
              </a:rPr>
              <a:t>Пример рукопожатия в </a:t>
            </a:r>
            <a:endParaRPr lang="en-US" sz="1800" b="0" strike="noStrike" spc="-1" dirty="0" smtClean="0">
              <a:latin typeface="Nekst Light" panose="00000400000000000000" pitchFamily="2" charset="-52"/>
            </a:endParaRPr>
          </a:p>
          <a:p>
            <a:pPr algn="ctr"/>
            <a:r>
              <a:rPr lang="ru-RU" sz="1800" b="0" strike="noStrike" spc="-1" dirty="0" smtClean="0">
                <a:latin typeface="Nekst Light" panose="00000400000000000000" pitchFamily="2" charset="-52"/>
              </a:rPr>
              <a:t>AXI4 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интерфейсе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68404" y="288000"/>
            <a:ext cx="5795963" cy="416840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76" dirty="0" smtClean="0">
                <a:latin typeface="Nekst Semi Bold" panose="00000700000000000000" pitchFamily="2" charset="-52"/>
              </a:rPr>
              <a:t>Рекомендуемые источники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736000" y="6408000"/>
            <a:ext cx="155575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2</a:t>
            </a:fld>
            <a:endParaRPr/>
          </a:p>
        </p:txBody>
      </p:sp>
      <p:sp>
        <p:nvSpPr>
          <p:cNvPr id="6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object 6"/>
          <p:cNvSpPr/>
          <p:nvPr/>
        </p:nvSpPr>
        <p:spPr>
          <a:xfrm>
            <a:off x="1060704" y="1347636"/>
            <a:ext cx="10056796" cy="19513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 anchor="t">
            <a:spAutoFit/>
          </a:bodyPr>
          <a:lstStyle/>
          <a:p>
            <a:pPr>
              <a:buClr>
                <a:srgbClr val="70A300"/>
              </a:buClr>
              <a:buFont typeface="Arial MT"/>
              <a:buAutoNum type="arabicPeriod"/>
              <a:tabLst>
                <a:tab pos="389160" algn="l"/>
              </a:tabLst>
            </a:pP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Харрис</a:t>
            </a:r>
            <a:r>
              <a:rPr lang="ru-RU" b="0" strike="noStrike" spc="-2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Дэвид</a:t>
            </a:r>
            <a:r>
              <a:rPr lang="ru-RU" b="0" strike="noStrike" spc="-2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М.,</a:t>
            </a:r>
            <a:r>
              <a:rPr lang="ru-RU" b="0" strike="noStrike" spc="-26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Харрис</a:t>
            </a:r>
            <a:r>
              <a:rPr lang="ru-RU" b="0" strike="noStrike" spc="-2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Сара</a:t>
            </a:r>
            <a:r>
              <a:rPr lang="ru-RU" b="0" strike="noStrike" spc="-15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Л.</a:t>
            </a:r>
            <a:r>
              <a:rPr lang="ru-RU" b="0" strike="noStrike" spc="-26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Цифровая</a:t>
            </a:r>
            <a:r>
              <a:rPr lang="ru-RU" b="0" strike="noStrike" spc="2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схемотехника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и</a:t>
            </a:r>
            <a:r>
              <a:rPr lang="ru-RU" b="0" strike="noStrike" spc="-66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архитектура</a:t>
            </a:r>
            <a:r>
              <a:rPr lang="ru-RU" b="0" strike="noStrike" spc="-5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компьютера.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buClr>
                <a:srgbClr val="70A300"/>
              </a:buClr>
              <a:buFont typeface="Arial MT"/>
              <a:buAutoNum type="arabicPeriod"/>
              <a:tabLst>
                <a:tab pos="389160" algn="l"/>
              </a:tabLst>
            </a:pP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Бруно Ф., Программирование FPGA для </a:t>
            </a:r>
            <a:r>
              <a:rPr lang="ru-RU" b="0" strike="noStrike" spc="-12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начинающих</a:t>
            </a:r>
            <a:endParaRPr lang="en-US" spc="-1" dirty="0">
              <a:latin typeface="Nekst Light" panose="00000400000000000000" pitchFamily="2" charset="-52"/>
            </a:endParaRPr>
          </a:p>
          <a:p>
            <a:pPr>
              <a:buClr>
                <a:srgbClr val="70A300"/>
              </a:buClr>
              <a:buFont typeface="Arial MT"/>
              <a:buAutoNum type="arabicPeriod"/>
              <a:tabLst>
                <a:tab pos="389160" algn="l"/>
              </a:tabLst>
            </a:pPr>
            <a:r>
              <a:rPr lang="ru-RU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Соловьев</a:t>
            </a:r>
            <a:r>
              <a:rPr lang="ru-RU" b="0" strike="noStrike" spc="-26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В.</a:t>
            </a:r>
            <a:r>
              <a:rPr lang="ru-RU" b="0" strike="noStrike" spc="-5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В.</a:t>
            </a:r>
            <a:r>
              <a:rPr lang="ru-RU" b="0" strike="noStrike" spc="-5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Архитектуры</a:t>
            </a:r>
            <a:r>
              <a:rPr lang="ru-RU" b="0" strike="noStrike" spc="-3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ПЛИС</a:t>
            </a:r>
            <a:r>
              <a:rPr lang="ru-RU" b="0" strike="noStrike" spc="-3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фирмы</a:t>
            </a:r>
            <a:r>
              <a:rPr lang="ru-RU" b="0" strike="noStrike" spc="-26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Xilinx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.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buClr>
                <a:srgbClr val="70A300"/>
              </a:buClr>
              <a:buFont typeface="Arial MT"/>
              <a:buAutoNum type="arabicPeriod"/>
              <a:tabLst>
                <a:tab pos="389160" algn="l"/>
              </a:tabLst>
            </a:pPr>
            <a:r>
              <a:rPr lang="ru-RU" b="0" u="sng" strike="noStrike" spc="-12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ekst Light" panose="00000400000000000000" pitchFamily="2" charset="-52"/>
                <a:ea typeface="DejaVu Sans"/>
                <a:hlinkClick r:id="rId2"/>
              </a:rPr>
              <a:t>adaptivesupport.amd.com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: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 marL="0" lvl="1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89160" algn="l"/>
              </a:tabLst>
            </a:pP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XST </a:t>
            </a:r>
            <a:r>
              <a:rPr lang="ru-RU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User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Guide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(UG687),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 marL="0" lvl="1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89160" algn="l"/>
              </a:tabLst>
            </a:pPr>
            <a:r>
              <a:rPr lang="ru-RU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Vivado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Design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Suite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User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Guide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: </a:t>
            </a:r>
            <a:r>
              <a:rPr lang="ru-RU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Synthesis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(UG901)</a:t>
            </a:r>
            <a:endParaRPr lang="ru-RU" b="0" strike="noStrike" spc="-1" dirty="0">
              <a:latin typeface="Nekst Light" panose="00000400000000000000" pitchFamily="2" charset="-52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/>
        </p:blipFill>
        <p:spPr>
          <a:xfrm>
            <a:off x="1219200" y="3429360"/>
            <a:ext cx="2515040" cy="3353424"/>
          </a:xfrm>
          <a:prstGeom prst="rect">
            <a:avLst/>
          </a:prstGeom>
          <a:ln w="0">
            <a:noFill/>
          </a:ln>
        </p:spPr>
      </p:pic>
      <p:pic>
        <p:nvPicPr>
          <p:cNvPr id="10" name="Рисунок 9"/>
          <p:cNvPicPr/>
          <p:nvPr/>
        </p:nvPicPr>
        <p:blipFill>
          <a:blip r:embed="rId4"/>
          <a:stretch/>
        </p:blipFill>
        <p:spPr>
          <a:xfrm>
            <a:off x="4876800" y="3429000"/>
            <a:ext cx="2515040" cy="3353160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5"/>
          <a:stretch/>
        </p:blipFill>
        <p:spPr>
          <a:xfrm>
            <a:off x="8498092" y="3429000"/>
            <a:ext cx="2314608" cy="3353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77109" y="94101"/>
            <a:ext cx="6491076" cy="804639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6" dirty="0" smtClean="0">
                <a:solidFill>
                  <a:schemeClr val="tx1"/>
                </a:solidFill>
                <a:latin typeface="Nekst Semi Bold" panose="00000700000000000000" pitchFamily="2" charset="-52"/>
              </a:rPr>
              <a:t>Конвейер на примере умножителя с усечением с округлением на </a:t>
            </a:r>
            <a:r>
              <a:rPr lang="en-US" sz="2800" spc="-6" dirty="0" smtClean="0">
                <a:solidFill>
                  <a:schemeClr val="tx1"/>
                </a:solidFill>
                <a:latin typeface="Nekst Semi Bold" panose="00000700000000000000" pitchFamily="2" charset="-52"/>
              </a:rPr>
              <a:t>DSP48</a:t>
            </a:r>
            <a:endParaRPr sz="2800" dirty="0">
              <a:solidFill>
                <a:schemeClr val="tx1"/>
              </a:solidFill>
              <a:latin typeface="Nekst Semi Bold" panose="00000700000000000000" pitchFamily="2" charset="-5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 bwMode="auto">
          <a:xfrm>
            <a:off x="11664000" y="6408000"/>
            <a:ext cx="295830" cy="223623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z="1200" spc="21">
                <a:solidFill>
                  <a:srgbClr val="FFFFFF"/>
                </a:solidFill>
                <a:latin typeface="Nekst" panose="00000500000000000000" pitchFamily="2" charset="-52"/>
              </a:rPr>
              <a:pPr marL="20023">
                <a:lnSpc>
                  <a:spcPts val="1434"/>
                </a:lnSpc>
                <a:defRPr/>
              </a:pPr>
              <a:t>20</a:t>
            </a:fld>
            <a:endParaRPr sz="1200" dirty="0">
              <a:latin typeface="Nekst" panose="00000500000000000000" pitchFamily="2" charset="-52"/>
            </a:endParaRPr>
          </a:p>
        </p:txBody>
      </p:sp>
      <p:sp>
        <p:nvSpPr>
          <p:cNvPr id="8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Рисунок 9"/>
          <p:cNvPicPr/>
          <p:nvPr/>
        </p:nvPicPr>
        <p:blipFill>
          <a:blip r:embed="rId2"/>
          <a:stretch/>
        </p:blipFill>
        <p:spPr>
          <a:xfrm>
            <a:off x="1295400" y="1371600"/>
            <a:ext cx="5181600" cy="3810000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3"/>
          <a:stretch/>
        </p:blipFill>
        <p:spPr>
          <a:xfrm>
            <a:off x="6477000" y="1371600"/>
            <a:ext cx="4648200" cy="4800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 bwMode="auto">
          <a:xfrm>
            <a:off x="11114414" y="6201523"/>
            <a:ext cx="256855" cy="403159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3104">
              <a:lnSpc>
                <a:spcPts val="1434"/>
              </a:lnSpc>
              <a:defRPr/>
            </a:pPr>
            <a:fld id="{81D60167-4931-47E6-BA6A-407CBD079E47}" type="slidenum">
              <a:rPr spc="-15"/>
              <a:pPr marL="23104">
                <a:lnSpc>
                  <a:spcPts val="1434"/>
                </a:lnSpc>
                <a:defRPr/>
              </a:pPr>
              <a:t>21</a:t>
            </a:fld>
            <a:endParaRPr/>
          </a:p>
        </p:txBody>
      </p:sp>
      <p:sp>
        <p:nvSpPr>
          <p:cNvPr id="10" name="object 3"/>
          <p:cNvSpPr txBox="1">
            <a:spLocks noGrp="1"/>
          </p:cNvSpPr>
          <p:nvPr>
            <p:ph type="title"/>
          </p:nvPr>
        </p:nvSpPr>
        <p:spPr>
          <a:xfrm>
            <a:off x="1066800" y="5257418"/>
            <a:ext cx="4876800" cy="944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lang="ru-RU" sz="20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Проектирование</a:t>
            </a:r>
            <a:r>
              <a:rPr lang="ru-RU" sz="2000" spc="-23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цифровой</a:t>
            </a:r>
            <a:r>
              <a:rPr lang="ru-RU" sz="2000" spc="-23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2000" spc="10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техники </a:t>
            </a:r>
            <a:r>
              <a:rPr lang="en-US" sz="2000" spc="10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/>
            </a:r>
            <a:br>
              <a:rPr lang="en-US" sz="2000" spc="10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</a:br>
            <a:r>
              <a:rPr lang="ru-RU" sz="2000" spc="12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с</a:t>
            </a:r>
            <a:r>
              <a:rPr lang="ru-RU" sz="2000" spc="-23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применением</a:t>
            </a:r>
            <a:r>
              <a:rPr lang="ru-RU" sz="2000" spc="-23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2000" spc="10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ПЛИС</a:t>
            </a:r>
            <a:r>
              <a:rPr lang="ru-RU" sz="2000" dirty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и</a:t>
            </a:r>
            <a:r>
              <a:rPr lang="ru-RU" sz="2000" spc="-5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аппаратного</a:t>
            </a:r>
            <a:r>
              <a:rPr lang="ru-RU" sz="2000" spc="-5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языка</a:t>
            </a:r>
            <a:r>
              <a:rPr lang="ru-RU" sz="2000" spc="-5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ru-RU" sz="2000" spc="-1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разработки </a:t>
            </a:r>
            <a:r>
              <a:rPr lang="en-US" sz="2000" spc="-10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S</a:t>
            </a:r>
            <a:r>
              <a:rPr lang="ru-RU" sz="2000" dirty="0" err="1" smtClean="0">
                <a:solidFill>
                  <a:schemeClr val="bg1"/>
                </a:solidFill>
                <a:latin typeface="Nekst Semi Bold" panose="00000700000000000000" pitchFamily="2" charset="-52"/>
              </a:rPr>
              <a:t>ystem</a:t>
            </a:r>
            <a:r>
              <a:rPr lang="ru-RU" sz="2000" spc="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 </a:t>
            </a:r>
            <a:r>
              <a:rPr lang="en-US" sz="2000" spc="5" dirty="0" smtClean="0">
                <a:solidFill>
                  <a:schemeClr val="bg1"/>
                </a:solidFill>
                <a:latin typeface="Nekst Semi Bold" panose="00000700000000000000" pitchFamily="2" charset="-52"/>
              </a:rPr>
              <a:t>V</a:t>
            </a:r>
            <a:r>
              <a:rPr lang="ru-RU" sz="2000" spc="-10" dirty="0" err="1" smtClean="0">
                <a:solidFill>
                  <a:schemeClr val="bg1"/>
                </a:solidFill>
                <a:latin typeface="Nekst Semi Bold" panose="00000700000000000000" pitchFamily="2" charset="-52"/>
              </a:rPr>
              <a:t>erilog</a:t>
            </a:r>
            <a:endParaRPr lang="ru-RU" sz="2000" dirty="0">
              <a:solidFill>
                <a:schemeClr val="bg1"/>
              </a:solidFill>
              <a:latin typeface="Nekst Semi Bold" panose="00000700000000000000" pitchFamily="2" charset="-52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841" y="6228562"/>
            <a:ext cx="514422" cy="543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71540" y="94101"/>
            <a:ext cx="6091260" cy="804639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36" dirty="0" smtClean="0">
                <a:latin typeface="Nekst Semi Bold" panose="00000700000000000000" pitchFamily="2" charset="-52"/>
              </a:rPr>
              <a:t>Кольцо из трёх инверторов или Как собрать кольцевой генератор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736000" y="6408000"/>
            <a:ext cx="155575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3</a:t>
            </a:fld>
            <a:endParaRPr/>
          </a:p>
        </p:txBody>
      </p:sp>
      <p:sp>
        <p:nvSpPr>
          <p:cNvPr id="5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Рисунок 5"/>
          <p:cNvPicPr/>
          <p:nvPr/>
        </p:nvPicPr>
        <p:blipFill>
          <a:blip r:embed="rId2"/>
          <a:stretch/>
        </p:blipFill>
        <p:spPr>
          <a:xfrm>
            <a:off x="1109640" y="1447800"/>
            <a:ext cx="9688082" cy="1680516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6"/>
          <p:cNvPicPr/>
          <p:nvPr/>
        </p:nvPicPr>
        <p:blipFill>
          <a:blip r:embed="rId3"/>
          <a:stretch/>
        </p:blipFill>
        <p:spPr>
          <a:xfrm>
            <a:off x="1109640" y="3545018"/>
            <a:ext cx="9688082" cy="2307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66800" y="94101"/>
            <a:ext cx="5795963" cy="804639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36" dirty="0" smtClean="0">
                <a:latin typeface="Nekst Semi Bold" panose="00000700000000000000" pitchFamily="2" charset="-52"/>
              </a:rPr>
              <a:t>Симуляция кольцевого генератора в </a:t>
            </a:r>
            <a:r>
              <a:rPr lang="en-US" sz="2800" spc="-36" dirty="0" err="1" smtClean="0">
                <a:latin typeface="Nekst Semi Bold" panose="00000700000000000000" pitchFamily="2" charset="-52"/>
              </a:rPr>
              <a:t>Vivado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736000" y="6408000"/>
            <a:ext cx="155575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4</a:t>
            </a:fld>
            <a:endParaRPr/>
          </a:p>
        </p:txBody>
      </p:sp>
      <p:sp>
        <p:nvSpPr>
          <p:cNvPr id="5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Рисунок 5"/>
          <p:cNvPicPr/>
          <p:nvPr/>
        </p:nvPicPr>
        <p:blipFill>
          <a:blip r:embed="rId2"/>
          <a:stretch/>
        </p:blipFill>
        <p:spPr>
          <a:xfrm>
            <a:off x="1066800" y="1389536"/>
            <a:ext cx="4343400" cy="4782664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6"/>
          <p:cNvPicPr/>
          <p:nvPr/>
        </p:nvPicPr>
        <p:blipFill>
          <a:blip r:embed="rId3"/>
          <a:stretch/>
        </p:blipFill>
        <p:spPr>
          <a:xfrm>
            <a:off x="5410200" y="1524000"/>
            <a:ext cx="5715000" cy="1048864"/>
          </a:xfrm>
          <a:prstGeom prst="rect">
            <a:avLst/>
          </a:prstGeom>
          <a:ln w="0"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4724400" y="2570466"/>
            <a:ext cx="708660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>
                <a:latin typeface="Nekst Light" panose="00000400000000000000" pitchFamily="2" charset="-52"/>
              </a:rPr>
              <a:t>Схема модуля после </a:t>
            </a:r>
            <a:r>
              <a:rPr lang="ru-RU" sz="1800" b="0" strike="noStrike" spc="-1" dirty="0" err="1">
                <a:latin typeface="Nekst Light" panose="00000400000000000000" pitchFamily="2" charset="-52"/>
              </a:rPr>
              <a:t>элаборации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 </a:t>
            </a:r>
            <a:endParaRPr lang="en-US" sz="1800" b="0" strike="noStrike" spc="-1" dirty="0" smtClean="0">
              <a:latin typeface="Nekst Light" panose="00000400000000000000" pitchFamily="2" charset="-52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 dirty="0" smtClean="0">
                <a:latin typeface="Nekst Light" panose="00000400000000000000" pitchFamily="2" charset="-52"/>
              </a:rPr>
              <a:t>(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вкладка «</a:t>
            </a:r>
            <a:r>
              <a:rPr lang="ru-RU" sz="1800" b="0" strike="noStrike" spc="-1" dirty="0" err="1">
                <a:latin typeface="Nekst Light" panose="00000400000000000000" pitchFamily="2" charset="-52"/>
              </a:rPr>
              <a:t>Elaboration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»)</a:t>
            </a:r>
          </a:p>
        </p:txBody>
      </p:sp>
      <p:pic>
        <p:nvPicPr>
          <p:cNvPr id="9" name="Рисунок 8"/>
          <p:cNvPicPr/>
          <p:nvPr/>
        </p:nvPicPr>
        <p:blipFill>
          <a:blip r:embed="rId4"/>
          <a:stretch/>
        </p:blipFill>
        <p:spPr>
          <a:xfrm>
            <a:off x="5562600" y="3720888"/>
            <a:ext cx="5410200" cy="1220926"/>
          </a:xfrm>
          <a:prstGeom prst="rect">
            <a:avLst/>
          </a:prstGeom>
          <a:ln w="0">
            <a:noFill/>
          </a:ln>
        </p:spPr>
      </p:pic>
      <p:sp>
        <p:nvSpPr>
          <p:cNvPr id="10" name="Прямоугольник 9"/>
          <p:cNvSpPr/>
          <p:nvPr/>
        </p:nvSpPr>
        <p:spPr>
          <a:xfrm>
            <a:off x="6248400" y="5029200"/>
            <a:ext cx="4507368" cy="4439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800" b="0" strike="noStrike" spc="-1" dirty="0">
                <a:latin typeface="Nekst Light" panose="00000400000000000000" pitchFamily="2" charset="-52"/>
              </a:rPr>
              <a:t>Результат симуляции в </a:t>
            </a:r>
            <a:r>
              <a:rPr lang="ru-RU" sz="1800" b="0" strike="noStrike" spc="-1" dirty="0" err="1">
                <a:latin typeface="Nekst Light" panose="00000400000000000000" pitchFamily="2" charset="-52"/>
              </a:rPr>
              <a:t>Vivado</a:t>
            </a:r>
            <a:r>
              <a:rPr lang="ru-RU" sz="1800" b="0" strike="noStrike" spc="-1" dirty="0">
                <a:latin typeface="Nekst Light" panose="00000400000000000000" pitchFamily="2" charset="-52"/>
              </a:rPr>
              <a:t> </a:t>
            </a:r>
            <a:r>
              <a:rPr lang="ru-RU" sz="1800" b="0" strike="noStrike" spc="-1" dirty="0" err="1">
                <a:latin typeface="Nekst Light" panose="00000400000000000000" pitchFamily="2" charset="-52"/>
              </a:rPr>
              <a:t>Sim</a:t>
            </a:r>
            <a:endParaRPr lang="ru-RU" sz="1800" b="0" strike="noStrike" spc="-1" dirty="0">
              <a:latin typeface="Nekst Light" panose="00000400000000000000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66800" y="288000"/>
            <a:ext cx="7543800" cy="416840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36" dirty="0" smtClean="0">
                <a:latin typeface="Nekst Semi Bold" panose="00000700000000000000" pitchFamily="2" charset="-52"/>
              </a:rPr>
              <a:t>Защёлки и триггеры: где какой элемент?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736000" y="6408000"/>
            <a:ext cx="155575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5</a:t>
            </a:fld>
            <a:endParaRPr/>
          </a:p>
        </p:txBody>
      </p:sp>
      <p:sp>
        <p:nvSpPr>
          <p:cNvPr id="5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Рисунок 5"/>
          <p:cNvPicPr/>
          <p:nvPr/>
        </p:nvPicPr>
        <p:blipFill>
          <a:blip r:embed="rId2"/>
          <a:stretch/>
        </p:blipFill>
        <p:spPr>
          <a:xfrm>
            <a:off x="1225550" y="1958672"/>
            <a:ext cx="2425700" cy="1890864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6"/>
          <p:cNvPicPr/>
          <p:nvPr/>
        </p:nvPicPr>
        <p:blipFill>
          <a:blip r:embed="rId3"/>
          <a:stretch/>
        </p:blipFill>
        <p:spPr>
          <a:xfrm>
            <a:off x="2705670" y="4267200"/>
            <a:ext cx="6790140" cy="1911522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7"/>
          <p:cNvPicPr/>
          <p:nvPr/>
        </p:nvPicPr>
        <p:blipFill>
          <a:blip r:embed="rId4"/>
          <a:stretch/>
        </p:blipFill>
        <p:spPr>
          <a:xfrm>
            <a:off x="6972300" y="1347636"/>
            <a:ext cx="4114800" cy="25019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66800" y="288000"/>
            <a:ext cx="7543800" cy="416840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36" dirty="0" smtClean="0">
                <a:latin typeface="Nekst Semi Bold" panose="00000700000000000000" pitchFamily="2" charset="-52"/>
              </a:rPr>
              <a:t>Защёлки и триггеры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736000" y="6408000"/>
            <a:ext cx="155575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6</a:t>
            </a:fld>
            <a:endParaRPr/>
          </a:p>
        </p:txBody>
      </p:sp>
      <p:sp>
        <p:nvSpPr>
          <p:cNvPr id="5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Рисунок 5"/>
          <p:cNvPicPr/>
          <p:nvPr/>
        </p:nvPicPr>
        <p:blipFill>
          <a:blip r:embed="rId2"/>
          <a:stretch/>
        </p:blipFill>
        <p:spPr>
          <a:xfrm>
            <a:off x="1219200" y="1486862"/>
            <a:ext cx="2425700" cy="1890864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6"/>
          <p:cNvPicPr/>
          <p:nvPr/>
        </p:nvPicPr>
        <p:blipFill>
          <a:blip r:embed="rId3"/>
          <a:stretch/>
        </p:blipFill>
        <p:spPr>
          <a:xfrm>
            <a:off x="2705670" y="4267200"/>
            <a:ext cx="6790140" cy="1911522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7"/>
          <p:cNvPicPr/>
          <p:nvPr/>
        </p:nvPicPr>
        <p:blipFill>
          <a:blip r:embed="rId4"/>
          <a:stretch/>
        </p:blipFill>
        <p:spPr>
          <a:xfrm>
            <a:off x="6934200" y="1181344"/>
            <a:ext cx="4114800" cy="2501900"/>
          </a:xfrm>
          <a:prstGeom prst="rect">
            <a:avLst/>
          </a:prstGeom>
          <a:ln w="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517650" y="3756024"/>
            <a:ext cx="18288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1800" b="0" strike="noStrike" spc="-1" dirty="0">
                <a:latin typeface="Nekst Light" panose="00000400000000000000" pitchFamily="2" charset="-52"/>
              </a:rPr>
              <a:t>RS-триггер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58200" y="3756024"/>
            <a:ext cx="147699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1800" b="0" strike="noStrike" spc="-1" dirty="0">
                <a:latin typeface="Nekst Light" panose="00000400000000000000" pitchFamily="2" charset="-52"/>
              </a:rPr>
              <a:t>D-триггер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4560" y="6234840"/>
            <a:ext cx="175236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1800" b="0" strike="noStrike" spc="-1" dirty="0">
                <a:latin typeface="Nekst Light" panose="00000400000000000000" pitchFamily="2" charset="-52"/>
              </a:rPr>
              <a:t>D-защёлка</a:t>
            </a:r>
          </a:p>
        </p:txBody>
      </p:sp>
    </p:spTree>
    <p:extLst>
      <p:ext uri="{BB962C8B-B14F-4D97-AF65-F5344CB8AC3E}">
        <p14:creationId xmlns:p14="http://schemas.microsoft.com/office/powerpoint/2010/main" val="95384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66800" y="383322"/>
            <a:ext cx="6400800" cy="444157"/>
          </a:xfrm>
          <a:prstGeom prst="rect">
            <a:avLst/>
          </a:prstGeom>
        </p:spPr>
        <p:txBody>
          <a:bodyPr vert="horz" wrap="square" lIns="21830" tIns="33983" rIns="21830" bIns="21830" rtlCol="0">
            <a:spAutoFit/>
          </a:bodyPr>
          <a:lstStyle/>
          <a:p>
            <a:pPr marL="7701">
              <a:spcBef>
                <a:spcPts val="58"/>
              </a:spcBef>
              <a:defRPr/>
            </a:pPr>
            <a:r>
              <a:rPr lang="ru-RU" sz="2800" spc="-67" dirty="0" smtClean="0">
                <a:latin typeface="Nekst Semi Bold" panose="00000700000000000000" pitchFamily="2" charset="-52"/>
              </a:rPr>
              <a:t>Пример асинхронной защёлки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736000" y="6408000"/>
            <a:ext cx="155575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7</a:t>
            </a:fld>
            <a:endParaRPr/>
          </a:p>
        </p:txBody>
      </p:sp>
      <p:sp>
        <p:nvSpPr>
          <p:cNvPr id="7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" name="Таблица 8"/>
          <p:cNvGraphicFramePr/>
          <p:nvPr>
            <p:extLst>
              <p:ext uri="{D42A27DB-BD31-4B8C-83A1-F6EECF244321}">
                <p14:modId xmlns:p14="http://schemas.microsoft.com/office/powerpoint/2010/main" val="3354810590"/>
              </p:ext>
            </p:extLst>
          </p:nvPr>
        </p:nvGraphicFramePr>
        <p:xfrm>
          <a:off x="1295400" y="1371598"/>
          <a:ext cx="3878130" cy="4763881"/>
        </p:xfrm>
        <a:graphic>
          <a:graphicData uri="http://schemas.openxmlformats.org/drawingml/2006/table">
            <a:tbl>
              <a:tblPr/>
              <a:tblGrid>
                <a:gridCol w="96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9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1" strike="noStrike" spc="-1">
                          <a:latin typeface="Nekst Light" panose="00000400000000000000" pitchFamily="2" charset="-52"/>
                        </a:rPr>
                        <a:t>CLK</a:t>
                      </a:r>
                      <a:endParaRPr lang="ru-RU" sz="1800" b="0" strike="noStrike" spc="-1">
                        <a:latin typeface="Nekst Light" panose="00000400000000000000" pitchFamily="2" charset="-52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5C85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1" strike="noStrike" spc="-1">
                          <a:latin typeface="Nekst Light" panose="00000400000000000000" pitchFamily="2" charset="-52"/>
                        </a:rPr>
                        <a:t>D</a:t>
                      </a:r>
                      <a:endParaRPr lang="ru-RU" sz="1800" b="0" strike="noStrike" spc="-1">
                        <a:latin typeface="Nekst Light" panose="00000400000000000000" pitchFamily="2" charset="-52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5C85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1" strike="noStrike" spc="-1">
                          <a:latin typeface="Nekst Light" panose="00000400000000000000" pitchFamily="2" charset="-52"/>
                        </a:rPr>
                        <a:t>Q</a:t>
                      </a:r>
                      <a:r>
                        <a:rPr lang="ru-RU" sz="1800" b="1" strike="noStrike" spc="-1" baseline="-8000">
                          <a:latin typeface="Nekst Light" panose="00000400000000000000" pitchFamily="2" charset="-52"/>
                        </a:rPr>
                        <a:t>prev</a:t>
                      </a:r>
                      <a:endParaRPr lang="ru-RU" sz="1800" b="0" strike="noStrike" spc="-1">
                        <a:latin typeface="Nekst Light" panose="00000400000000000000" pitchFamily="2" charset="-52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5C85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1" strike="noStrike" spc="-1">
                          <a:latin typeface="Nekst Light" panose="00000400000000000000" pitchFamily="2" charset="-52"/>
                        </a:rPr>
                        <a:t>Q</a:t>
                      </a:r>
                      <a:endParaRPr lang="ru-RU" sz="1800" b="0" strike="noStrike" spc="-1">
                        <a:latin typeface="Nekst Light" panose="00000400000000000000" pitchFamily="2" charset="-52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5C85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 dirty="0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 dirty="0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 dirty="0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 dirty="0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 dirty="0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4BD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1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ru-RU" sz="1800" b="0" strike="noStrike" spc="-1" dirty="0">
                          <a:latin typeface="Nekst Light" panose="00000400000000000000" pitchFamily="2" charset="-52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Рисунок 9"/>
          <p:cNvPicPr/>
          <p:nvPr/>
        </p:nvPicPr>
        <p:blipFill>
          <a:blip r:embed="rId2"/>
          <a:stretch/>
        </p:blipFill>
        <p:spPr>
          <a:xfrm>
            <a:off x="5486400" y="3559950"/>
            <a:ext cx="4567260" cy="2782679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3"/>
          <a:stretch/>
        </p:blipFill>
        <p:spPr>
          <a:xfrm>
            <a:off x="5486400" y="1371597"/>
            <a:ext cx="4567260" cy="1984733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" name="object 10"/>
          <p:cNvPicPr/>
          <p:nvPr/>
        </p:nvPicPr>
        <p:blipFill>
          <a:blip r:embed="rId2"/>
          <a:stretch/>
        </p:blipFill>
        <p:spPr bwMode="auto">
          <a:xfrm>
            <a:off x="1171876" y="3024202"/>
            <a:ext cx="1174590" cy="3384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 bwMode="auto">
          <a:xfrm>
            <a:off x="1066800" y="288000"/>
            <a:ext cx="6010370" cy="417229"/>
          </a:xfrm>
          <a:prstGeom prst="rect">
            <a:avLst/>
          </a:prstGeom>
        </p:spPr>
        <p:txBody>
          <a:bodyPr vert="horz" wrap="square" lIns="21830" tIns="7316" rIns="21830" bIns="21830" rtlCol="0">
            <a:spAutoFit/>
          </a:bodyPr>
          <a:lstStyle/>
          <a:p>
            <a:pPr marL="7701">
              <a:spcBef>
                <a:spcPts val="58"/>
              </a:spcBef>
              <a:defRPr/>
            </a:pPr>
            <a:r>
              <a:rPr lang="ru-RU" sz="2800" spc="42" dirty="0" smtClean="0">
                <a:latin typeface="Nekst Semi Bold" panose="00000700000000000000" pitchFamily="2" charset="-52"/>
              </a:rPr>
              <a:t>Разновидности логических схем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734800" y="6408000"/>
            <a:ext cx="155575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8</a:t>
            </a:fld>
            <a:endParaRPr dirty="0"/>
          </a:p>
        </p:txBody>
      </p:sp>
      <p:pic>
        <p:nvPicPr>
          <p:cNvPr id="8" name="object 8"/>
          <p:cNvPicPr/>
          <p:nvPr/>
        </p:nvPicPr>
        <p:blipFill>
          <a:blip r:embed="rId2"/>
          <a:stretch/>
        </p:blipFill>
        <p:spPr bwMode="auto">
          <a:xfrm>
            <a:off x="1511373" y="2571534"/>
            <a:ext cx="835093" cy="2285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/>
          <a:stretch/>
        </p:blipFill>
        <p:spPr bwMode="auto">
          <a:xfrm>
            <a:off x="3531389" y="3914835"/>
            <a:ext cx="1650211" cy="301731"/>
          </a:xfrm>
          <a:prstGeom prst="rect">
            <a:avLst/>
          </a:prstGeom>
        </p:spPr>
      </p:pic>
      <p:sp>
        <p:nvSpPr>
          <p:cNvPr id="13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object 6"/>
          <p:cNvSpPr/>
          <p:nvPr/>
        </p:nvSpPr>
        <p:spPr>
          <a:xfrm>
            <a:off x="1164145" y="1761537"/>
            <a:ext cx="2662842" cy="1719278"/>
          </a:xfrm>
          <a:custGeom>
            <a:avLst/>
            <a:gdLst/>
            <a:ahLst/>
            <a:cxnLst/>
            <a:rect l="l" t="t" r="r" b="b"/>
            <a:pathLst>
              <a:path w="4053840" h="2324734">
                <a:moveTo>
                  <a:pt x="0" y="177690"/>
                </a:moveTo>
                <a:lnTo>
                  <a:pt x="6348" y="130461"/>
                </a:lnTo>
                <a:lnTo>
                  <a:pt x="24265" y="88017"/>
                </a:lnTo>
                <a:lnTo>
                  <a:pt x="52053" y="52053"/>
                </a:lnTo>
                <a:lnTo>
                  <a:pt x="88017" y="24265"/>
                </a:lnTo>
                <a:lnTo>
                  <a:pt x="130461" y="6348"/>
                </a:lnTo>
                <a:lnTo>
                  <a:pt x="177690" y="0"/>
                </a:lnTo>
                <a:lnTo>
                  <a:pt x="3875798" y="0"/>
                </a:lnTo>
                <a:lnTo>
                  <a:pt x="3923027" y="6348"/>
                </a:lnTo>
                <a:lnTo>
                  <a:pt x="3965471" y="24265"/>
                </a:lnTo>
                <a:lnTo>
                  <a:pt x="4001435" y="52053"/>
                </a:lnTo>
                <a:lnTo>
                  <a:pt x="4029223" y="88017"/>
                </a:lnTo>
                <a:lnTo>
                  <a:pt x="4047140" y="130461"/>
                </a:lnTo>
                <a:lnTo>
                  <a:pt x="4053489" y="177690"/>
                </a:lnTo>
                <a:lnTo>
                  <a:pt x="4053489" y="2146845"/>
                </a:lnTo>
                <a:lnTo>
                  <a:pt x="4047140" y="2194074"/>
                </a:lnTo>
                <a:lnTo>
                  <a:pt x="4029223" y="2236519"/>
                </a:lnTo>
                <a:lnTo>
                  <a:pt x="4001435" y="2272483"/>
                </a:lnTo>
                <a:lnTo>
                  <a:pt x="3965471" y="2300271"/>
                </a:lnTo>
                <a:lnTo>
                  <a:pt x="3923027" y="2318187"/>
                </a:lnTo>
                <a:lnTo>
                  <a:pt x="3875798" y="2324536"/>
                </a:lnTo>
                <a:lnTo>
                  <a:pt x="177690" y="2324536"/>
                </a:lnTo>
                <a:lnTo>
                  <a:pt x="130461" y="2318187"/>
                </a:lnTo>
                <a:lnTo>
                  <a:pt x="88017" y="2300271"/>
                </a:lnTo>
                <a:lnTo>
                  <a:pt x="52053" y="2272483"/>
                </a:lnTo>
                <a:lnTo>
                  <a:pt x="24265" y="2236519"/>
                </a:lnTo>
                <a:lnTo>
                  <a:pt x="6348" y="2194074"/>
                </a:lnTo>
                <a:lnTo>
                  <a:pt x="0" y="2146845"/>
                </a:lnTo>
                <a:lnTo>
                  <a:pt x="0" y="177690"/>
                </a:lnTo>
                <a:close/>
              </a:path>
            </a:pathLst>
          </a:custGeom>
          <a:noFill/>
          <a:ln w="16334">
            <a:solidFill>
              <a:srgbClr val="80B7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object 8"/>
          <p:cNvSpPr/>
          <p:nvPr/>
        </p:nvSpPr>
        <p:spPr>
          <a:xfrm>
            <a:off x="4545045" y="1776354"/>
            <a:ext cx="2858435" cy="1719278"/>
          </a:xfrm>
          <a:custGeom>
            <a:avLst/>
            <a:gdLst/>
            <a:ahLst/>
            <a:cxnLst/>
            <a:rect l="l" t="t" r="r" b="b"/>
            <a:pathLst>
              <a:path w="4351655" h="2324734">
                <a:moveTo>
                  <a:pt x="0" y="177690"/>
                </a:moveTo>
                <a:lnTo>
                  <a:pt x="6348" y="130461"/>
                </a:lnTo>
                <a:lnTo>
                  <a:pt x="24265" y="88017"/>
                </a:lnTo>
                <a:lnTo>
                  <a:pt x="52053" y="52053"/>
                </a:lnTo>
                <a:lnTo>
                  <a:pt x="88017" y="24265"/>
                </a:lnTo>
                <a:lnTo>
                  <a:pt x="130461" y="6348"/>
                </a:lnTo>
                <a:lnTo>
                  <a:pt x="177690" y="0"/>
                </a:lnTo>
                <a:lnTo>
                  <a:pt x="4173590" y="0"/>
                </a:lnTo>
                <a:lnTo>
                  <a:pt x="4220819" y="6348"/>
                </a:lnTo>
                <a:lnTo>
                  <a:pt x="4263263" y="24265"/>
                </a:lnTo>
                <a:lnTo>
                  <a:pt x="4299227" y="52053"/>
                </a:lnTo>
                <a:lnTo>
                  <a:pt x="4327015" y="88017"/>
                </a:lnTo>
                <a:lnTo>
                  <a:pt x="4344932" y="130461"/>
                </a:lnTo>
                <a:lnTo>
                  <a:pt x="4351281" y="177690"/>
                </a:lnTo>
                <a:lnTo>
                  <a:pt x="4351281" y="2146845"/>
                </a:lnTo>
                <a:lnTo>
                  <a:pt x="4344932" y="2194074"/>
                </a:lnTo>
                <a:lnTo>
                  <a:pt x="4327015" y="2236519"/>
                </a:lnTo>
                <a:lnTo>
                  <a:pt x="4299227" y="2272483"/>
                </a:lnTo>
                <a:lnTo>
                  <a:pt x="4263263" y="2300271"/>
                </a:lnTo>
                <a:lnTo>
                  <a:pt x="4220819" y="2318187"/>
                </a:lnTo>
                <a:lnTo>
                  <a:pt x="4173590" y="2324536"/>
                </a:lnTo>
                <a:lnTo>
                  <a:pt x="177690" y="2324536"/>
                </a:lnTo>
                <a:lnTo>
                  <a:pt x="130461" y="2318187"/>
                </a:lnTo>
                <a:lnTo>
                  <a:pt x="88017" y="2300271"/>
                </a:lnTo>
                <a:lnTo>
                  <a:pt x="52053" y="2272483"/>
                </a:lnTo>
                <a:lnTo>
                  <a:pt x="24265" y="2236519"/>
                </a:lnTo>
                <a:lnTo>
                  <a:pt x="6348" y="2194074"/>
                </a:lnTo>
                <a:lnTo>
                  <a:pt x="0" y="2146845"/>
                </a:lnTo>
                <a:lnTo>
                  <a:pt x="0" y="177690"/>
                </a:lnTo>
                <a:close/>
              </a:path>
            </a:pathLst>
          </a:custGeom>
          <a:noFill/>
          <a:ln w="16334">
            <a:solidFill>
              <a:srgbClr val="80B7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object 10"/>
          <p:cNvSpPr/>
          <p:nvPr/>
        </p:nvSpPr>
        <p:spPr>
          <a:xfrm>
            <a:off x="8146424" y="1776354"/>
            <a:ext cx="2663552" cy="1719278"/>
          </a:xfrm>
          <a:custGeom>
            <a:avLst/>
            <a:gdLst/>
            <a:ahLst/>
            <a:cxnLst/>
            <a:rect l="l" t="t" r="r" b="b"/>
            <a:pathLst>
              <a:path w="4055109" h="2324734">
                <a:moveTo>
                  <a:pt x="0" y="146278"/>
                </a:moveTo>
                <a:lnTo>
                  <a:pt x="7462" y="100064"/>
                </a:lnTo>
                <a:lnTo>
                  <a:pt x="28239" y="59912"/>
                </a:lnTo>
                <a:lnTo>
                  <a:pt x="59912" y="28239"/>
                </a:lnTo>
                <a:lnTo>
                  <a:pt x="100064" y="7462"/>
                </a:lnTo>
                <a:lnTo>
                  <a:pt x="146278" y="0"/>
                </a:lnTo>
                <a:lnTo>
                  <a:pt x="3908467" y="0"/>
                </a:lnTo>
                <a:lnTo>
                  <a:pt x="3954680" y="7462"/>
                </a:lnTo>
                <a:lnTo>
                  <a:pt x="3994832" y="28239"/>
                </a:lnTo>
                <a:lnTo>
                  <a:pt x="4026506" y="59912"/>
                </a:lnTo>
                <a:lnTo>
                  <a:pt x="4047282" y="100064"/>
                </a:lnTo>
                <a:lnTo>
                  <a:pt x="4054745" y="146278"/>
                </a:lnTo>
                <a:lnTo>
                  <a:pt x="4054745" y="2178258"/>
                </a:lnTo>
                <a:lnTo>
                  <a:pt x="4047282" y="2224471"/>
                </a:lnTo>
                <a:lnTo>
                  <a:pt x="4026506" y="2264623"/>
                </a:lnTo>
                <a:lnTo>
                  <a:pt x="3994832" y="2296296"/>
                </a:lnTo>
                <a:lnTo>
                  <a:pt x="3954680" y="2317073"/>
                </a:lnTo>
                <a:lnTo>
                  <a:pt x="3908467" y="2324536"/>
                </a:lnTo>
                <a:lnTo>
                  <a:pt x="146278" y="2324536"/>
                </a:lnTo>
                <a:lnTo>
                  <a:pt x="100064" y="2317073"/>
                </a:lnTo>
                <a:lnTo>
                  <a:pt x="59912" y="2296296"/>
                </a:lnTo>
                <a:lnTo>
                  <a:pt x="28239" y="2264623"/>
                </a:lnTo>
                <a:lnTo>
                  <a:pt x="7462" y="2224471"/>
                </a:lnTo>
                <a:lnTo>
                  <a:pt x="0" y="2178258"/>
                </a:lnTo>
                <a:lnTo>
                  <a:pt x="0" y="146278"/>
                </a:lnTo>
                <a:close/>
              </a:path>
            </a:pathLst>
          </a:custGeom>
          <a:noFill/>
          <a:ln w="16334">
            <a:solidFill>
              <a:srgbClr val="80B7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Box 17"/>
          <p:cNvSpPr txBox="1"/>
          <p:nvPr/>
        </p:nvSpPr>
        <p:spPr>
          <a:xfrm>
            <a:off x="940105" y="3636580"/>
            <a:ext cx="3131880" cy="85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ru-RU" b="0" strike="noStrike" spc="-1" dirty="0">
                <a:latin typeface="Nekst Light" panose="00000400000000000000" pitchFamily="2" charset="-52"/>
              </a:rPr>
              <a:t>Выход зависит только от текущих входных сигналов, без памяти о прошлых состояниях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33080" y="3636580"/>
            <a:ext cx="2870400" cy="85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ru-RU" b="0" strike="noStrike" spc="-1" dirty="0">
                <a:latin typeface="Nekst Light" panose="00000400000000000000" pitchFamily="2" charset="-52"/>
              </a:rPr>
              <a:t>Выход зависит как от текущих входов, так и от предыдущих состояний (есть память)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24900" y="3638608"/>
            <a:ext cx="30948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ru-RU" b="0" strike="noStrike" spc="-1" dirty="0">
                <a:latin typeface="Nekst Light" panose="00000400000000000000" pitchFamily="2" charset="-52"/>
              </a:rPr>
              <a:t>Выход изменяется только по фронту тактовой частоты</a:t>
            </a:r>
          </a:p>
        </p:txBody>
      </p:sp>
      <p:sp>
        <p:nvSpPr>
          <p:cNvPr id="21" name="object 7"/>
          <p:cNvSpPr/>
          <p:nvPr/>
        </p:nvSpPr>
        <p:spPr>
          <a:xfrm>
            <a:off x="1122166" y="2326956"/>
            <a:ext cx="2746800" cy="5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4840" rIns="0" bIns="0" anchor="t">
            <a:spAutoFit/>
          </a:bodyPr>
          <a:lstStyle/>
          <a:p>
            <a:pPr algn="ctr">
              <a:buNone/>
              <a:tabLst>
                <a:tab pos="0" algn="l"/>
              </a:tabLst>
            </a:pPr>
            <a:r>
              <a:rPr lang="ru-RU" b="0" strike="noStrike" spc="-46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Комбинационные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схемы</a:t>
            </a:r>
            <a:endParaRPr lang="ru-RU" b="0" strike="noStrike" spc="-1" dirty="0">
              <a:latin typeface="Nekst Light" panose="00000400000000000000" pitchFamily="2" charset="-52"/>
            </a:endParaRPr>
          </a:p>
        </p:txBody>
      </p:sp>
      <p:sp>
        <p:nvSpPr>
          <p:cNvPr id="22" name="object 9"/>
          <p:cNvSpPr/>
          <p:nvPr/>
        </p:nvSpPr>
        <p:spPr>
          <a:xfrm>
            <a:off x="4456682" y="2341930"/>
            <a:ext cx="3035160" cy="5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4840" rIns="0" bIns="0" anchor="t">
            <a:spAutoFit/>
          </a:bodyPr>
          <a:lstStyle/>
          <a:p>
            <a:pPr algn="ctr">
              <a:buNone/>
              <a:tabLst>
                <a:tab pos="0" algn="l"/>
              </a:tabLst>
            </a:pPr>
            <a:r>
              <a:rPr lang="ru-RU" b="0" strike="noStrike" spc="-3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Последовательные </a:t>
            </a:r>
            <a:endParaRPr lang="en-US" b="0" strike="noStrike" spc="-32" dirty="0" smtClean="0">
              <a:solidFill>
                <a:srgbClr val="000000"/>
              </a:solidFill>
              <a:latin typeface="Nekst Light" panose="00000400000000000000" pitchFamily="2" charset="-52"/>
              <a:ea typeface="DejaVu Sans"/>
            </a:endParaRPr>
          </a:p>
          <a:p>
            <a:pPr algn="ctr">
              <a:buNone/>
              <a:tabLst>
                <a:tab pos="0" algn="l"/>
              </a:tabLst>
            </a:pPr>
            <a:r>
              <a:rPr lang="ru-RU" b="0" strike="noStrike" spc="-2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схемы</a:t>
            </a:r>
            <a:endParaRPr lang="ru-RU" b="0" strike="noStrike" spc="-1" dirty="0">
              <a:latin typeface="Nekst Light" panose="00000400000000000000" pitchFamily="2" charset="-52"/>
            </a:endParaRPr>
          </a:p>
        </p:txBody>
      </p:sp>
      <p:sp>
        <p:nvSpPr>
          <p:cNvPr id="23" name="object 11"/>
          <p:cNvSpPr/>
          <p:nvPr/>
        </p:nvSpPr>
        <p:spPr>
          <a:xfrm>
            <a:off x="8489460" y="2341930"/>
            <a:ext cx="1977480" cy="5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4840" rIns="0" bIns="0" anchor="t">
            <a:spAutoFit/>
          </a:bodyPr>
          <a:lstStyle/>
          <a:p>
            <a:pPr algn="ctr">
              <a:buNone/>
              <a:tabLst>
                <a:tab pos="0" algn="l"/>
              </a:tabLst>
            </a:pPr>
            <a:r>
              <a:rPr lang="ru-RU" b="0" strike="noStrike" spc="-2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Синхронные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схемы</a:t>
            </a:r>
            <a:endParaRPr lang="ru-RU" b="0" strike="noStrike" spc="-1" dirty="0">
              <a:latin typeface="Nekst Light" panose="00000400000000000000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 bwMode="auto">
          <a:xfrm>
            <a:off x="1076425" y="288000"/>
            <a:ext cx="7867791" cy="416840"/>
          </a:xfrm>
          <a:prstGeom prst="rect">
            <a:avLst/>
          </a:prstGeom>
        </p:spPr>
        <p:txBody>
          <a:bodyPr vert="horz" wrap="square" lIns="21830" tIns="6931" rIns="21830" bIns="21830" rtlCol="0">
            <a:spAutoFit/>
          </a:bodyPr>
          <a:lstStyle/>
          <a:p>
            <a:pPr marL="7701">
              <a:spcBef>
                <a:spcPts val="55"/>
              </a:spcBef>
              <a:defRPr/>
            </a:pPr>
            <a:r>
              <a:rPr lang="ru-RU" sz="2800" spc="-82" dirty="0" smtClean="0">
                <a:latin typeface="Nekst Semi Bold" panose="00000700000000000000" pitchFamily="2" charset="-52"/>
              </a:rPr>
              <a:t>Синхронные </a:t>
            </a:r>
            <a:r>
              <a:rPr lang="ru-RU" sz="2800" spc="-82" dirty="0" err="1" smtClean="0">
                <a:latin typeface="Nekst Semi Bold" panose="00000700000000000000" pitchFamily="2" charset="-52"/>
              </a:rPr>
              <a:t>последовательностные</a:t>
            </a:r>
            <a:r>
              <a:rPr lang="ru-RU" sz="2800" spc="-82" dirty="0" smtClean="0">
                <a:latin typeface="Nekst Semi Bold" panose="00000700000000000000" pitchFamily="2" charset="-52"/>
              </a:rPr>
              <a:t> схемы</a:t>
            </a:r>
            <a:endParaRPr sz="2800" dirty="0">
              <a:latin typeface="Nekst Semi Bold" panose="00000700000000000000" pitchFamily="2" charset="-5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11736000" y="6408000"/>
            <a:ext cx="155575" cy="223837"/>
          </a:xfrm>
          <a:prstGeom prst="rect">
            <a:avLst/>
          </a:prstGeom>
        </p:spPr>
        <p:txBody>
          <a:bodyPr vert="horz" wrap="square" lIns="21830" tIns="21830" rIns="21830" bIns="21830" rtlCol="0">
            <a:spAutoFit/>
          </a:bodyPr>
          <a:lstStyle/>
          <a:p>
            <a:pPr marL="20023">
              <a:lnSpc>
                <a:spcPts val="1434"/>
              </a:lnSpc>
              <a:defRPr/>
            </a:pPr>
            <a:fld id="{81D60167-4931-47E6-BA6A-407CBD079E47}" type="slidenum">
              <a:rPr spc="21">
                <a:solidFill>
                  <a:srgbClr val="FFFFFF"/>
                </a:solidFill>
              </a:rPr>
              <a:pPr marL="20023">
                <a:lnSpc>
                  <a:spcPts val="1434"/>
                </a:lnSpc>
                <a:defRPr/>
              </a:pPr>
              <a:t>9</a:t>
            </a:fld>
            <a:endParaRPr/>
          </a:p>
        </p:txBody>
      </p:sp>
      <p:sp>
        <p:nvSpPr>
          <p:cNvPr id="5" name="Прямая соединительная линия 1">
            <a:extLst>
              <a:ext uri="{FF2B5EF4-FFF2-40B4-BE49-F238E27FC236}">
                <a16:creationId xmlns:a16="http://schemas.microsoft.com/office/drawing/2014/main" id="{DD6D05FC-CE62-44D6-9772-AD385EE3B71A}"/>
              </a:ext>
            </a:extLst>
          </p:cNvPr>
          <p:cNvSpPr/>
          <p:nvPr/>
        </p:nvSpPr>
        <p:spPr bwMode="auto">
          <a:xfrm flipV="1">
            <a:off x="200160" y="1021378"/>
            <a:ext cx="11801160" cy="9720"/>
          </a:xfrm>
          <a:prstGeom prst="line">
            <a:avLst/>
          </a:prstGeom>
          <a:ln>
            <a:solidFill>
              <a:srgbClr val="89C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object 5"/>
          <p:cNvSpPr/>
          <p:nvPr/>
        </p:nvSpPr>
        <p:spPr>
          <a:xfrm>
            <a:off x="1066800" y="1717847"/>
            <a:ext cx="10058400" cy="16754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332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Схема</a:t>
            </a:r>
            <a:r>
              <a:rPr lang="ru-RU" b="0" strike="noStrike" spc="-35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является</a:t>
            </a:r>
            <a:r>
              <a:rPr lang="ru-RU" b="0" strike="noStrike" spc="-3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синхронной</a:t>
            </a:r>
            <a:r>
              <a:rPr lang="ru-RU" b="0" strike="noStrike" spc="-4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 err="1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последовательностной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(строгое определение),</a:t>
            </a:r>
            <a:r>
              <a:rPr lang="ru-RU" b="0" strike="noStrike" spc="-35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2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если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None/>
            </a:pP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Clr>
                <a:srgbClr val="70A300"/>
              </a:buClr>
              <a:buFont typeface="Symbol"/>
              <a:buChar char=""/>
              <a:tabLst>
                <a:tab pos="295200" algn="l"/>
              </a:tabLst>
            </a:pPr>
            <a:r>
              <a:rPr lang="en-US" b="0" strike="noStrike" spc="-12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каждый</a:t>
            </a:r>
            <a:r>
              <a:rPr lang="ru-RU" b="0" strike="noStrike" spc="-52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элемент</a:t>
            </a:r>
            <a:r>
              <a:rPr lang="ru-RU" b="0" strike="noStrike" spc="-5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схемы</a:t>
            </a:r>
            <a:r>
              <a:rPr lang="ru-RU" b="0" strike="noStrike" spc="-55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является</a:t>
            </a:r>
            <a:r>
              <a:rPr lang="ru-RU" b="0" strike="noStrike" spc="-5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либо</a:t>
            </a:r>
            <a:r>
              <a:rPr lang="ru-RU" b="0" strike="noStrike" spc="-55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регистром,</a:t>
            </a:r>
            <a:r>
              <a:rPr lang="ru-RU" b="0" strike="noStrike" spc="-2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либо</a:t>
            </a:r>
            <a:r>
              <a:rPr lang="ru-RU" b="0" strike="noStrike" spc="-60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комбинационной</a:t>
            </a:r>
            <a:r>
              <a:rPr lang="ru-RU" b="0" strike="noStrike" spc="-35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схемой;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Clr>
                <a:srgbClr val="70A300"/>
              </a:buClr>
              <a:buFont typeface="Symbol"/>
              <a:buChar char=""/>
              <a:tabLst>
                <a:tab pos="295200" algn="l"/>
              </a:tabLst>
            </a:pPr>
            <a:r>
              <a:rPr lang="en-US" b="0" strike="noStrike" spc="-4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4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как</a:t>
            </a:r>
            <a:r>
              <a:rPr lang="ru-RU" b="0" strike="noStrike" spc="-75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минимум</a:t>
            </a:r>
            <a:r>
              <a:rPr lang="ru-RU" b="0" strike="noStrike" spc="-7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один</a:t>
            </a:r>
            <a:r>
              <a:rPr lang="ru-RU" b="0" strike="noStrike" spc="-66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элемент</a:t>
            </a:r>
            <a:r>
              <a:rPr lang="ru-RU" b="0" strike="noStrike" spc="-60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схемы</a:t>
            </a:r>
            <a:r>
              <a:rPr lang="ru-RU" b="0" strike="noStrike" spc="-75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является</a:t>
            </a:r>
            <a:r>
              <a:rPr lang="ru-RU" b="0" strike="noStrike" spc="-66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регистром;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Clr>
                <a:srgbClr val="70A300"/>
              </a:buClr>
              <a:buFont typeface="Symbol"/>
              <a:buChar char=""/>
              <a:tabLst>
                <a:tab pos="295200" algn="l"/>
              </a:tabLst>
            </a:pPr>
            <a:r>
              <a:rPr lang="en-US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все</a:t>
            </a:r>
            <a:r>
              <a:rPr lang="ru-RU" b="0" strike="noStrike" spc="-92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регистры</a:t>
            </a:r>
            <a:r>
              <a:rPr lang="ru-RU" b="0" strike="noStrike" spc="-86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тактируются</a:t>
            </a:r>
            <a:r>
              <a:rPr lang="ru-RU" b="0" strike="noStrike" spc="-80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единственным</a:t>
            </a:r>
            <a:r>
              <a:rPr lang="ru-RU" b="0" strike="noStrike" spc="-7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тактовым</a:t>
            </a:r>
            <a:r>
              <a:rPr lang="ru-RU" b="0" strike="noStrike" spc="-80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сигналом;</a:t>
            </a:r>
            <a:endParaRPr lang="ru-RU" b="0" strike="noStrike" spc="-1" dirty="0">
              <a:latin typeface="Nekst Light" panose="00000400000000000000" pitchFamily="2" charset="-52"/>
            </a:endParaRPr>
          </a:p>
          <a:p>
            <a:pPr>
              <a:lnSpc>
                <a:spcPct val="100000"/>
              </a:lnSpc>
              <a:buClr>
                <a:srgbClr val="70A300"/>
              </a:buClr>
              <a:buFont typeface="Symbol"/>
              <a:buChar char=""/>
              <a:tabLst>
                <a:tab pos="295200" algn="l"/>
              </a:tabLst>
            </a:pPr>
            <a:r>
              <a:rPr lang="en-US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в</a:t>
            </a:r>
            <a:r>
              <a:rPr lang="ru-RU" b="0" strike="noStrike" spc="-72" dirty="0" smtClean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2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каждом</a:t>
            </a:r>
            <a:r>
              <a:rPr lang="ru-RU" b="0" strike="noStrike" spc="-55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2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циклическом</a:t>
            </a:r>
            <a:r>
              <a:rPr lang="ru-RU" b="0" strike="noStrike" spc="-55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пути</a:t>
            </a:r>
            <a:r>
              <a:rPr lang="ru-RU" b="0" strike="noStrike" spc="-66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присутствует</a:t>
            </a:r>
            <a:r>
              <a:rPr lang="ru-RU" b="0" strike="noStrike" spc="-55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4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как</a:t>
            </a:r>
            <a:r>
              <a:rPr lang="ru-RU" b="0" strike="noStrike" spc="-66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минимум</a:t>
            </a:r>
            <a:r>
              <a:rPr lang="ru-RU" b="0" strike="noStrike" spc="-60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один</a:t>
            </a:r>
            <a:r>
              <a:rPr lang="ru-RU" b="0" strike="noStrike" spc="-55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 </a:t>
            </a:r>
            <a:r>
              <a:rPr lang="ru-RU" b="0" strike="noStrike" spc="-12" dirty="0">
                <a:solidFill>
                  <a:srgbClr val="000000"/>
                </a:solidFill>
                <a:latin typeface="Nekst Light" panose="00000400000000000000" pitchFamily="2" charset="-52"/>
                <a:ea typeface="DejaVu Sans"/>
              </a:rPr>
              <a:t>регистр.</a:t>
            </a:r>
            <a:endParaRPr lang="ru-RU" b="0" strike="noStrike" spc="-1" dirty="0">
              <a:latin typeface="Nekst Light" panose="00000400000000000000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</TotalTime>
  <Words>560</Words>
  <Application>Microsoft Office PowerPoint</Application>
  <DocSecurity>0</DocSecurity>
  <PresentationFormat>Широкоэкранный</PresentationFormat>
  <Paragraphs>157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4" baseType="lpstr">
      <vt:lpstr>Arial</vt:lpstr>
      <vt:lpstr>Arial MT</vt:lpstr>
      <vt:lpstr>Calibri</vt:lpstr>
      <vt:lpstr>Calibri Light</vt:lpstr>
      <vt:lpstr>DejaVu Sans</vt:lpstr>
      <vt:lpstr>Microsoft Sans Serif</vt:lpstr>
      <vt:lpstr>Nekst</vt:lpstr>
      <vt:lpstr>Nekst Light</vt:lpstr>
      <vt:lpstr>Nekst Semi Bold</vt:lpstr>
      <vt:lpstr>Noto Sans Arabic Condensed</vt:lpstr>
      <vt:lpstr>Symbol</vt:lpstr>
      <vt:lpstr>Wingdings</vt:lpstr>
      <vt:lpstr>Тема Office</vt:lpstr>
      <vt:lpstr>Проектирование цифровой техники  с применением ПЛИС и аппаратного языка разработки System Verilog</vt:lpstr>
      <vt:lpstr>Рекомендуемые источники</vt:lpstr>
      <vt:lpstr>Кольцо из трёх инверторов или Как собрать кольцевой генератор</vt:lpstr>
      <vt:lpstr>Симуляция кольцевого генератора в Vivado</vt:lpstr>
      <vt:lpstr>Защёлки и триггеры: где какой элемент?</vt:lpstr>
      <vt:lpstr>Защёлки и триггеры</vt:lpstr>
      <vt:lpstr>Пример асинхронной защёлки</vt:lpstr>
      <vt:lpstr>Разновидности логических схем</vt:lpstr>
      <vt:lpstr>Синхронные последовательностные схемы</vt:lpstr>
      <vt:lpstr>Примеры схем 1-4: вопросы</vt:lpstr>
      <vt:lpstr>Примеры схем 1-4: ответы</vt:lpstr>
      <vt:lpstr>Примеры схем 5-8: вопросы</vt:lpstr>
      <vt:lpstr>Примеры схем 5-8: ответы</vt:lpstr>
      <vt:lpstr>Синхронные или асинхронные схемы?</vt:lpstr>
      <vt:lpstr>Констрейнты (временные ограничения)</vt:lpstr>
      <vt:lpstr>Пример временного анализа</vt:lpstr>
      <vt:lpstr>Строение FPGA</vt:lpstr>
      <vt:lpstr>Гетерогенные ПЛИС (FPGA)</vt:lpstr>
      <vt:lpstr>Эволюция ПЛИС Xilinx</vt:lpstr>
      <vt:lpstr>Конвейер на примере умножителя с усечением с округлением на DSP48</vt:lpstr>
      <vt:lpstr>Проектирование цифровой техники  с применением ПЛИС и аппаратного языка разработки System Verilog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Принципы и основы алгоритмизации</dc:title>
  <dc:subject/>
  <dc:creator>Татьяна</dc:creator>
  <cp:keywords/>
  <dc:description/>
  <cp:lastModifiedBy>Титовский Александр</cp:lastModifiedBy>
  <cp:revision>37</cp:revision>
  <dcterms:created xsi:type="dcterms:W3CDTF">2025-11-05T15:49:11Z</dcterms:created>
  <dcterms:modified xsi:type="dcterms:W3CDTF">2025-12-04T07:36:45Z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2025-11-05T00:00:00Z</vt:filetime>
  </property>
  <property fmtid="{D5CDD505-2E9C-101B-9397-08002B2CF9AE}" pid="5" name="Producer">
    <vt:lpwstr>Microsoft® PowerPoint® 2016</vt:lpwstr>
  </property>
</Properties>
</file>